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>
        <p:scale>
          <a:sx n="67" d="100"/>
          <a:sy n="67" d="100"/>
        </p:scale>
        <p:origin x="6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wood\OneDrive\Documents\Pauls%20Folder\Cycling\Swans\SWCC%20Membership%20Dat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wood\OneDrive\Documents\Pauls%20Folder\Cycling\Swans\SWCC%20Membership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sz="1600" b="1" i="0">
                <a:solidFill>
                  <a:srgbClr val="FF0000"/>
                </a:solidFill>
              </a:defRPr>
            </a:pPr>
            <a:r>
              <a:rPr lang="en-GB"/>
              <a:t>Swan's Membership Numbers</a:t>
            </a:r>
          </a:p>
        </c:rich>
      </c:tx>
      <c:layout>
        <c:manualLayout>
          <c:xMode val="edge"/>
          <c:yMode val="edge"/>
          <c:x val="0.2668883512848626"/>
          <c:y val="1.122807017543860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725-47F0-97BD-BF66D9DDE1F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725-47F0-97BD-BF66D9DDE1F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725-47F0-97BD-BF66D9DDE1F2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5725-47F0-97BD-BF66D9DDE1F2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100000">
                    <a:srgbClr val="FFC000"/>
                  </a:gs>
                  <a:gs pos="100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c:spPr>
            <c:extLst>
              <c:ext xmlns:c16="http://schemas.microsoft.com/office/drawing/2014/chart" uri="{C3380CC4-5D6E-409C-BE32-E72D297353CC}">
                <c16:uniqueId val="{00000009-5725-47F0-97BD-BF66D9DDE1F2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B-5725-47F0-97BD-BF66D9DDE1F2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5725-47F0-97BD-BF66D9DDE1F2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'Run Totals'!$G$2:$N$2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'Run Totals'!$G$3:$N$3</c:f>
              <c:numCache>
                <c:formatCode>General</c:formatCode>
                <c:ptCount val="8"/>
                <c:pt idx="0">
                  <c:v>43</c:v>
                </c:pt>
                <c:pt idx="1">
                  <c:v>61</c:v>
                </c:pt>
                <c:pt idx="2">
                  <c:v>64</c:v>
                </c:pt>
                <c:pt idx="3">
                  <c:v>60</c:v>
                </c:pt>
                <c:pt idx="4">
                  <c:v>69</c:v>
                </c:pt>
                <c:pt idx="5">
                  <c:v>72</c:v>
                </c:pt>
                <c:pt idx="6">
                  <c:v>85</c:v>
                </c:pt>
                <c:pt idx="7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725-47F0-97BD-BF66D9DDE1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1976320"/>
        <c:axId val="81789696"/>
      </c:barChart>
      <c:catAx>
        <c:axId val="819763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lvl="0">
              <a:defRPr b="0" i="0"/>
            </a:pPr>
            <a:endParaRPr lang="en-US"/>
          </a:p>
        </c:txPr>
        <c:crossAx val="81789696"/>
        <c:crosses val="autoZero"/>
        <c:auto val="0"/>
        <c:lblAlgn val="ctr"/>
        <c:lblOffset val="100"/>
        <c:noMultiLvlLbl val="0"/>
      </c:catAx>
      <c:valAx>
        <c:axId val="81789696"/>
        <c:scaling>
          <c:orientation val="minMax"/>
        </c:scaling>
        <c:delete val="0"/>
        <c:axPos val="b"/>
        <c:majorGridlines>
          <c:spPr>
            <a:ln>
              <a:solidFill>
                <a:srgbClr val="80808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47625">
            <a:noFill/>
          </a:ln>
        </c:spPr>
        <c:txPr>
          <a:bodyPr/>
          <a:lstStyle/>
          <a:p>
            <a:pPr lvl="0">
              <a:defRPr b="0" i="0"/>
            </a:pPr>
            <a:endParaRPr lang="en-US"/>
          </a:p>
        </c:txPr>
        <c:crossAx val="81976320"/>
        <c:crosses val="autoZero"/>
        <c:crossBetween val="between"/>
      </c:valAx>
      <c:spPr>
        <a:solidFill>
          <a:srgbClr val="FFFFFF"/>
        </a:solidFill>
      </c:spPr>
    </c:plotArea>
    <c:plotVisOnly val="0"/>
    <c:dispBlanksAs val="gap"/>
    <c:showDLblsOverMax val="0"/>
  </c:chart>
  <c:spPr>
    <a:solidFill>
      <a:srgbClr val="FFFFFF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>
                <a:solidFill>
                  <a:srgbClr val="FF0000"/>
                </a:solidFill>
              </a:rPr>
              <a:t>SWan's Membership</a:t>
            </a:r>
            <a:r>
              <a:rPr lang="en-GB" baseline="0">
                <a:solidFill>
                  <a:srgbClr val="FF0000"/>
                </a:solidFill>
              </a:rPr>
              <a:t> Numbers</a:t>
            </a:r>
            <a:endParaRPr lang="en-GB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8618044619422572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512-4676-B446-C6957FD38B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512-4676-B446-C6957FD38B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512-4676-B446-C6957FD38B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512-4676-B446-C6957FD38B9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1512-4676-B446-C6957FD38B9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1512-4676-B446-C6957FD38B9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1512-4676-B446-C6957FD38B9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1512-4676-B446-C6957FD38B9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512-4676-B446-C6957FD38B9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512-4676-B446-C6957FD38B9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512-4676-B446-C6957FD38B9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512-4676-B446-C6957FD38B9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512-4676-B446-C6957FD38B9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1512-4676-B446-C6957FD38B9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1512-4676-B446-C6957FD38B97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1512-4676-B446-C6957FD38B9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'Run Totals'!$G$2:$N$2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'Run Totals'!$G$3:$N$3</c:f>
              <c:numCache>
                <c:formatCode>General</c:formatCode>
                <c:ptCount val="8"/>
                <c:pt idx="0">
                  <c:v>43</c:v>
                </c:pt>
                <c:pt idx="1">
                  <c:v>61</c:v>
                </c:pt>
                <c:pt idx="2">
                  <c:v>64</c:v>
                </c:pt>
                <c:pt idx="3">
                  <c:v>60</c:v>
                </c:pt>
                <c:pt idx="4">
                  <c:v>69</c:v>
                </c:pt>
                <c:pt idx="5">
                  <c:v>72</c:v>
                </c:pt>
                <c:pt idx="6">
                  <c:v>85</c:v>
                </c:pt>
                <c:pt idx="7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512-4676-B446-C6957FD38B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5875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64390-F690-CB53-DEC2-F2584B8DA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A134E-4AFA-192D-189F-31CDB724E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7B0C9-3206-1C03-BB52-D94A3AC5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9DC6-A901-44B1-A678-E808BF65FE3B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A04A9-9794-BF9C-DD9C-D5F97F30D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8BAE8-E280-7429-2895-77E3AF477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FB6-A0CA-4AA2-A9C1-B696985F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55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5D2A-8BEF-A515-D502-F2435F4F3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E635A7-113A-7FBF-2285-DA8EA49F0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00795-464A-29FB-31B8-B27EB4286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9DC6-A901-44B1-A678-E808BF65FE3B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D00A8-8BEB-05A5-47DE-8E8868D79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1F9FB-42CE-C29B-E157-16778CBD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FB6-A0CA-4AA2-A9C1-B696985F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12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EA997E-4918-255D-0050-72E5F57B95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0619C-B614-D9B3-5C3A-13409A0D0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A3683-0E71-A2B2-2417-4EEF57BC3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9DC6-A901-44B1-A678-E808BF65FE3B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BA818-BEC7-309B-E734-5EE824E74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E78F5-E80A-3B03-F592-5FA8851AF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FB6-A0CA-4AA2-A9C1-B696985F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75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F63AA-A444-59DB-AAD6-D15DBE1AB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79D74-85F7-F9F9-87D8-71370276D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935C1-002E-C41F-093F-EA774753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9DC6-A901-44B1-A678-E808BF65FE3B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134E8-4FD4-A560-3F2C-DADA342E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568-911C-17D4-3254-92D595D58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FB6-A0CA-4AA2-A9C1-B696985F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79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4529D-6674-C84F-2EDC-6BE9D034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F0484-874F-23DD-A6E3-D43BD6D6B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46ED5-93AE-A815-F5FA-AE98D655A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9DC6-A901-44B1-A678-E808BF65FE3B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BAA42-E204-D1DA-3892-C6B78800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78568-251B-9663-616B-D44F5753D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FB6-A0CA-4AA2-A9C1-B696985F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14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FC136-11D8-C707-3AC2-B17EDDE24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D46CE-369F-D745-1AAF-30F9C6BE07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52302-B30E-2564-4523-D57EF4F52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F3627-6ADD-2696-E363-90D1F357F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9DC6-A901-44B1-A678-E808BF65FE3B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87EF9-5AC7-1DD9-0348-9FE834AE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F9F1B-A122-8AF3-2E06-BFD1A6A3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FB6-A0CA-4AA2-A9C1-B696985F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1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562D-A2B2-735E-627B-0EBCAB99A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0B357-2E2A-BC4F-18D9-5B8DDE50B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A1601-5CCD-90F1-B25A-6D4CEC816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218864-D23B-4D5F-EE91-6BD1C2326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DA7132-66D1-892C-6DDF-AFFB5C5441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EC0E1F-2F8B-27FB-7E53-8D2C6C44E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9DC6-A901-44B1-A678-E808BF65FE3B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E56CDC-5D02-3884-9C58-62148A944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006B99-B117-941F-24D4-29037518A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FB6-A0CA-4AA2-A9C1-B696985F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68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E223F-F6BA-F893-D79E-2607CE01D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41D33-CB93-6772-AA48-97638CC9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9DC6-A901-44B1-A678-E808BF65FE3B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770410-4574-AD54-8E74-087B1680F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4653C-BBB7-8DEC-E6B9-3BAEF0DA3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FB6-A0CA-4AA2-A9C1-B696985F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76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89CDD-76CF-5585-C63C-3EB42507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9DC6-A901-44B1-A678-E808BF65FE3B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F6B1B-EA84-D827-EF7D-E2DB18E3F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959B6-E39A-17D3-6B17-077BB2B5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FB6-A0CA-4AA2-A9C1-B696985F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8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BFF25-E7DA-EA18-24B1-D3AA44447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C8113-D662-CD07-B768-FBD624BB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28399-4C69-BA2F-A578-ECDC82220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29023-4142-88EB-3B6C-EBF39EDD2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9DC6-A901-44B1-A678-E808BF65FE3B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914BA-F894-EED1-C6BD-DDF79944A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D0EBE-BECD-CA14-908F-FEC384277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FB6-A0CA-4AA2-A9C1-B696985F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7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4C7E-9009-43D1-CA1D-F287CB66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02776-74AF-C2B6-2A82-BFD9501317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02EA7-AB6C-949C-5692-C299EA661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1F262-E675-37CA-23AF-A1E1C7C3A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9DC6-A901-44B1-A678-E808BF65FE3B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F3EB4-9684-89FD-A5B8-85B554A68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22E88-91AC-7189-B419-15A464DE5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FB6-A0CA-4AA2-A9C1-B696985F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4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FB3DB-457B-DA83-8A6E-9BFFA19A2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2690B-415E-21BC-73C0-BC47E8B12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30877-DF1F-183E-A877-0F8A5E7B1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49DC6-A901-44B1-A678-E808BF65FE3B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865C1-16A5-0775-87A9-D9FBEE022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133A6-8692-7F8C-4158-3BAD65073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91FB6-A0CA-4AA2-A9C1-B696985F78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67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62098-3EDB-F2F1-5815-BF1ABE88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6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Swan’s Ride Data  (</a:t>
            </a:r>
            <a:r>
              <a:rPr lang="en-US" sz="2000" b="1" dirty="0">
                <a:solidFill>
                  <a:srgbClr val="FF0000"/>
                </a:solidFill>
              </a:rPr>
              <a:t>as of 11 Nov 22)</a:t>
            </a:r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FCB51E4-9590-093C-739F-7F9F6A3CD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1381126"/>
            <a:ext cx="7698061" cy="533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21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62098-3EDB-F2F1-5815-BF1ABE88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6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Swan’s Ride Attended Data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1EA8D47-D54F-B092-C041-7F4C1D2518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49" y="1409761"/>
            <a:ext cx="7400925" cy="544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85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62098-3EDB-F2F1-5815-BF1ABE88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6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Swan’s Ride Data / Groups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E7936C5-15B7-CF7B-F41D-36C3A36A9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42" y="1647825"/>
            <a:ext cx="4740244" cy="29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03FCDD38-D52E-6134-02AC-B82FAD7787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9075" y="1095299"/>
            <a:ext cx="6825711" cy="5596014"/>
          </a:xfrm>
        </p:spPr>
      </p:pic>
    </p:spTree>
    <p:extLst>
      <p:ext uri="{BB962C8B-B14F-4D97-AF65-F5344CB8AC3E}">
        <p14:creationId xmlns:p14="http://schemas.microsoft.com/office/powerpoint/2010/main" val="335961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62098-3EDB-F2F1-5815-BF1ABE88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6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Swan’s Cafe Data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7A41EB2-4D3E-B32A-53CC-46CFB624A5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6" y="1546196"/>
            <a:ext cx="9072780" cy="463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56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62098-3EDB-F2F1-5815-BF1ABE88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6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Swan’s Membership Data</a:t>
            </a:r>
            <a:endParaRPr lang="en-GB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 descr="Chart 0">
            <a:extLst>
              <a:ext uri="{FF2B5EF4-FFF2-40B4-BE49-F238E27FC236}">
                <a16:creationId xmlns:a16="http://schemas.microsoft.com/office/drawing/2014/main" id="{C3C62FB0-B2E4-475B-BA01-04D06B326C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371848"/>
              </p:ext>
            </p:extLst>
          </p:nvPr>
        </p:nvGraphicFramePr>
        <p:xfrm>
          <a:off x="771525" y="2802729"/>
          <a:ext cx="6629400" cy="336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B8E3843-A351-432E-AE09-21AFA1A3E8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023247"/>
              </p:ext>
            </p:extLst>
          </p:nvPr>
        </p:nvGraphicFramePr>
        <p:xfrm>
          <a:off x="7400924" y="1461407"/>
          <a:ext cx="3743211" cy="2748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657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62098-3EDB-F2F1-5815-BF1ABE88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6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Swan’s Website Traffic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5ECB29-4600-CFEA-1BCC-15E5225359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42755"/>
            <a:ext cx="10515600" cy="3717078"/>
          </a:xfrm>
        </p:spPr>
      </p:pic>
    </p:spTree>
    <p:extLst>
      <p:ext uri="{BB962C8B-B14F-4D97-AF65-F5344CB8AC3E}">
        <p14:creationId xmlns:p14="http://schemas.microsoft.com/office/powerpoint/2010/main" val="173692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Swan’s Ride Data  (as of 11 Nov 22)</vt:lpstr>
      <vt:lpstr>Swan’s Ride Attended Data</vt:lpstr>
      <vt:lpstr>Swan’s Ride Data / Groups</vt:lpstr>
      <vt:lpstr>Swan’s Cafe Data</vt:lpstr>
      <vt:lpstr>Swan’s Membership Data</vt:lpstr>
      <vt:lpstr>Swan’s Website Traffic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Swan’s Ride Data  (as of 11 Nov 22)</dc:title>
  <dc:creator>Paul Woodham</dc:creator>
  <cp:lastModifiedBy>Paul Woodham</cp:lastModifiedBy>
  <cp:revision>1</cp:revision>
  <dcterms:created xsi:type="dcterms:W3CDTF">2022-11-11T14:37:22Z</dcterms:created>
  <dcterms:modified xsi:type="dcterms:W3CDTF">2022-11-11T14:58:07Z</dcterms:modified>
</cp:coreProperties>
</file>