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9580" r:id="rId5"/>
    <p:sldId id="29584" r:id="rId6"/>
    <p:sldId id="295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FA5A7-6F66-4E60-893A-7C31B478E716}" v="6" dt="2023-01-25T12:35:42.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076" autoAdjust="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uffley" userId="6373f8e0-1c19-4cdf-be08-94923443e0d6" providerId="ADAL" clId="{9C3FA5A7-6F66-4E60-893A-7C31B478E716}"/>
    <pc:docChg chg="undo custSel modSld">
      <pc:chgData name="Catherine Ruffley" userId="6373f8e0-1c19-4cdf-be08-94923443e0d6" providerId="ADAL" clId="{9C3FA5A7-6F66-4E60-893A-7C31B478E716}" dt="2023-01-25T12:49:58.404" v="296" actId="255"/>
      <pc:docMkLst>
        <pc:docMk/>
      </pc:docMkLst>
      <pc:sldChg chg="addSp modSp mod">
        <pc:chgData name="Catherine Ruffley" userId="6373f8e0-1c19-4cdf-be08-94923443e0d6" providerId="ADAL" clId="{9C3FA5A7-6F66-4E60-893A-7C31B478E716}" dt="2023-01-25T12:49:58.404" v="296" actId="255"/>
        <pc:sldMkLst>
          <pc:docMk/>
          <pc:sldMk cId="1664010151" sldId="29580"/>
        </pc:sldMkLst>
        <pc:spChg chg="mod">
          <ac:chgData name="Catherine Ruffley" userId="6373f8e0-1c19-4cdf-be08-94923443e0d6" providerId="ADAL" clId="{9C3FA5A7-6F66-4E60-893A-7C31B478E716}" dt="2023-01-25T12:49:58.404" v="296" actId="255"/>
          <ac:spMkLst>
            <pc:docMk/>
            <pc:sldMk cId="1664010151" sldId="29580"/>
            <ac:spMk id="3" creationId="{6B98B925-3F24-4903-BFB7-D764F847429F}"/>
          </ac:spMkLst>
        </pc:spChg>
        <pc:spChg chg="mod">
          <ac:chgData name="Catherine Ruffley" userId="6373f8e0-1c19-4cdf-be08-94923443e0d6" providerId="ADAL" clId="{9C3FA5A7-6F66-4E60-893A-7C31B478E716}" dt="2023-01-25T12:34:56.844" v="156" actId="1076"/>
          <ac:spMkLst>
            <pc:docMk/>
            <pc:sldMk cId="1664010151" sldId="29580"/>
            <ac:spMk id="5" creationId="{4695982A-A070-BC8A-5E79-D42D160D515B}"/>
          </ac:spMkLst>
        </pc:spChg>
        <pc:spChg chg="mod">
          <ac:chgData name="Catherine Ruffley" userId="6373f8e0-1c19-4cdf-be08-94923443e0d6" providerId="ADAL" clId="{9C3FA5A7-6F66-4E60-893A-7C31B478E716}" dt="2023-01-25T12:40:26.597" v="239" actId="1076"/>
          <ac:spMkLst>
            <pc:docMk/>
            <pc:sldMk cId="1664010151" sldId="29580"/>
            <ac:spMk id="10" creationId="{703BD4E3-87F4-7A62-9C44-FA0CFFEAE351}"/>
          </ac:spMkLst>
        </pc:spChg>
        <pc:spChg chg="mod">
          <ac:chgData name="Catherine Ruffley" userId="6373f8e0-1c19-4cdf-be08-94923443e0d6" providerId="ADAL" clId="{9C3FA5A7-6F66-4E60-893A-7C31B478E716}" dt="2023-01-25T12:06:23.937" v="140" actId="255"/>
          <ac:spMkLst>
            <pc:docMk/>
            <pc:sldMk cId="1664010151" sldId="29580"/>
            <ac:spMk id="12" creationId="{3F74D214-D6F9-8D3C-5EDD-372ECCF66D0C}"/>
          </ac:spMkLst>
        </pc:spChg>
        <pc:spChg chg="add mod">
          <ac:chgData name="Catherine Ruffley" userId="6373f8e0-1c19-4cdf-be08-94923443e0d6" providerId="ADAL" clId="{9C3FA5A7-6F66-4E60-893A-7C31B478E716}" dt="2023-01-25T12:33:45.988" v="146" actId="1076"/>
          <ac:spMkLst>
            <pc:docMk/>
            <pc:sldMk cId="1664010151" sldId="29580"/>
            <ac:spMk id="17" creationId="{7D1AD245-1B94-294C-2187-6D14265467E1}"/>
          </ac:spMkLst>
        </pc:spChg>
        <pc:spChg chg="add mod">
          <ac:chgData name="Catherine Ruffley" userId="6373f8e0-1c19-4cdf-be08-94923443e0d6" providerId="ADAL" clId="{9C3FA5A7-6F66-4E60-893A-7C31B478E716}" dt="2023-01-25T12:39:01.349" v="223" actId="1076"/>
          <ac:spMkLst>
            <pc:docMk/>
            <pc:sldMk cId="1664010151" sldId="29580"/>
            <ac:spMk id="19" creationId="{350832AE-E470-FD01-A518-326D944974DB}"/>
          </ac:spMkLst>
        </pc:spChg>
        <pc:spChg chg="add mod">
          <ac:chgData name="Catherine Ruffley" userId="6373f8e0-1c19-4cdf-be08-94923443e0d6" providerId="ADAL" clId="{9C3FA5A7-6F66-4E60-893A-7C31B478E716}" dt="2023-01-25T12:48:13.100" v="280" actId="207"/>
          <ac:spMkLst>
            <pc:docMk/>
            <pc:sldMk cId="1664010151" sldId="29580"/>
            <ac:spMk id="20" creationId="{32DA3AE4-55BA-3F0A-0FC6-B2DAE4BA8466}"/>
          </ac:spMkLst>
        </pc:spChg>
        <pc:spChg chg="add mod">
          <ac:chgData name="Catherine Ruffley" userId="6373f8e0-1c19-4cdf-be08-94923443e0d6" providerId="ADAL" clId="{9C3FA5A7-6F66-4E60-893A-7C31B478E716}" dt="2023-01-25T12:47:51.316" v="279" actId="207"/>
          <ac:spMkLst>
            <pc:docMk/>
            <pc:sldMk cId="1664010151" sldId="29580"/>
            <ac:spMk id="21" creationId="{40F1E568-239A-AD8B-DAF6-7356288B94A1}"/>
          </ac:spMkLst>
        </pc:spChg>
        <pc:spChg chg="add mod">
          <ac:chgData name="Catherine Ruffley" userId="6373f8e0-1c19-4cdf-be08-94923443e0d6" providerId="ADAL" clId="{9C3FA5A7-6F66-4E60-893A-7C31B478E716}" dt="2023-01-25T12:40:11.900" v="238" actId="1076"/>
          <ac:spMkLst>
            <pc:docMk/>
            <pc:sldMk cId="1664010151" sldId="29580"/>
            <ac:spMk id="23" creationId="{207F4F2F-0217-BCAE-5F98-F6E5C7889850}"/>
          </ac:spMkLst>
        </pc:spChg>
        <pc:spChg chg="add mod">
          <ac:chgData name="Catherine Ruffley" userId="6373f8e0-1c19-4cdf-be08-94923443e0d6" providerId="ADAL" clId="{9C3FA5A7-6F66-4E60-893A-7C31B478E716}" dt="2023-01-25T12:48:35.696" v="281" actId="207"/>
          <ac:spMkLst>
            <pc:docMk/>
            <pc:sldMk cId="1664010151" sldId="29580"/>
            <ac:spMk id="24" creationId="{6C249E85-47CB-B342-1E76-B5890BBD1F8C}"/>
          </ac:spMkLst>
        </pc:spChg>
        <pc:spChg chg="add mod">
          <ac:chgData name="Catherine Ruffley" userId="6373f8e0-1c19-4cdf-be08-94923443e0d6" providerId="ADAL" clId="{9C3FA5A7-6F66-4E60-893A-7C31B478E716}" dt="2023-01-25T12:47:43.114" v="278" actId="207"/>
          <ac:spMkLst>
            <pc:docMk/>
            <pc:sldMk cId="1664010151" sldId="29580"/>
            <ac:spMk id="25" creationId="{665DCC44-11B1-6BE4-3CAE-ABB68E9F865A}"/>
          </ac:spMkLst>
        </pc:spChg>
        <pc:spChg chg="add mod">
          <ac:chgData name="Catherine Ruffley" userId="6373f8e0-1c19-4cdf-be08-94923443e0d6" providerId="ADAL" clId="{9C3FA5A7-6F66-4E60-893A-7C31B478E716}" dt="2023-01-25T12:47:26.931" v="277" actId="207"/>
          <ac:spMkLst>
            <pc:docMk/>
            <pc:sldMk cId="1664010151" sldId="29580"/>
            <ac:spMk id="26" creationId="{B4A4638A-E898-5116-0107-1DBFAD5DA615}"/>
          </ac:spMkLst>
        </pc:spChg>
        <pc:spChg chg="add mod">
          <ac:chgData name="Catherine Ruffley" userId="6373f8e0-1c19-4cdf-be08-94923443e0d6" providerId="ADAL" clId="{9C3FA5A7-6F66-4E60-893A-7C31B478E716}" dt="2023-01-25T12:47:15.713" v="276" actId="207"/>
          <ac:spMkLst>
            <pc:docMk/>
            <pc:sldMk cId="1664010151" sldId="29580"/>
            <ac:spMk id="27" creationId="{20858BCB-B412-EC33-7951-B9C0ABE1C54A}"/>
          </ac:spMkLst>
        </pc:spChg>
        <pc:picChg chg="mod">
          <ac:chgData name="Catherine Ruffley" userId="6373f8e0-1c19-4cdf-be08-94923443e0d6" providerId="ADAL" clId="{9C3FA5A7-6F66-4E60-893A-7C31B478E716}" dt="2023-01-25T12:35:07.182" v="157" actId="14100"/>
          <ac:picMkLst>
            <pc:docMk/>
            <pc:sldMk cId="1664010151" sldId="29580"/>
            <ac:picMk id="8" creationId="{22F421A4-46E8-B4D5-EEF0-F0238651F95F}"/>
          </ac:picMkLst>
        </pc:picChg>
        <pc:picChg chg="mod">
          <ac:chgData name="Catherine Ruffley" userId="6373f8e0-1c19-4cdf-be08-94923443e0d6" providerId="ADAL" clId="{9C3FA5A7-6F66-4E60-893A-7C31B478E716}" dt="2023-01-25T12:33:56.181" v="147" actId="1076"/>
          <ac:picMkLst>
            <pc:docMk/>
            <pc:sldMk cId="1664010151" sldId="29580"/>
            <ac:picMk id="13" creationId="{AEEB3B46-238E-80B4-9D68-AAFCA5E31768}"/>
          </ac:picMkLst>
        </pc:picChg>
        <pc:picChg chg="mod">
          <ac:chgData name="Catherine Ruffley" userId="6373f8e0-1c19-4cdf-be08-94923443e0d6" providerId="ADAL" clId="{9C3FA5A7-6F66-4E60-893A-7C31B478E716}" dt="2023-01-25T12:35:09.844" v="158" actId="14100"/>
          <ac:picMkLst>
            <pc:docMk/>
            <pc:sldMk cId="1664010151" sldId="29580"/>
            <ac:picMk id="16" creationId="{9B454193-B2ED-2FDC-9A3F-C818A8F72A7D}"/>
          </ac:picMkLst>
        </pc:picChg>
      </pc:sldChg>
      <pc:sldChg chg="addSp modSp mod">
        <pc:chgData name="Catherine Ruffley" userId="6373f8e0-1c19-4cdf-be08-94923443e0d6" providerId="ADAL" clId="{9C3FA5A7-6F66-4E60-893A-7C31B478E716}" dt="2023-01-24T12:37:07.355" v="79" actId="20577"/>
        <pc:sldMkLst>
          <pc:docMk/>
          <pc:sldMk cId="898618875" sldId="29584"/>
        </pc:sldMkLst>
        <pc:spChg chg="mod">
          <ac:chgData name="Catherine Ruffley" userId="6373f8e0-1c19-4cdf-be08-94923443e0d6" providerId="ADAL" clId="{9C3FA5A7-6F66-4E60-893A-7C31B478E716}" dt="2023-01-24T12:37:07.355" v="79" actId="20577"/>
          <ac:spMkLst>
            <pc:docMk/>
            <pc:sldMk cId="898618875" sldId="29584"/>
            <ac:spMk id="3" creationId="{966CACCA-FEED-63F0-A5E6-C139471D3A93}"/>
          </ac:spMkLst>
        </pc:spChg>
        <pc:picChg chg="add mod">
          <ac:chgData name="Catherine Ruffley" userId="6373f8e0-1c19-4cdf-be08-94923443e0d6" providerId="ADAL" clId="{9C3FA5A7-6F66-4E60-893A-7C31B478E716}" dt="2023-01-24T12:34:44.282" v="24" actId="14100"/>
          <ac:picMkLst>
            <pc:docMk/>
            <pc:sldMk cId="898618875" sldId="29584"/>
            <ac:picMk id="4" creationId="{93A37287-916A-4010-ECD0-5DE9674877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0B4A5-CC98-4248-A320-7CAEEA06FFF2}"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1DA7B-C5C1-4F64-82BC-FF074DB11484}" type="slidenum">
              <a:rPr lang="en-GB" smtClean="0"/>
              <a:t>‹#›</a:t>
            </a:fld>
            <a:endParaRPr lang="en-GB"/>
          </a:p>
        </p:txBody>
      </p:sp>
    </p:spTree>
    <p:extLst>
      <p:ext uri="{BB962C8B-B14F-4D97-AF65-F5344CB8AC3E}">
        <p14:creationId xmlns:p14="http://schemas.microsoft.com/office/powerpoint/2010/main" val="12638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09675C-0106-4A9C-A801-B7EDB4ECEACD}" type="slidenum">
              <a:rPr lang="en-GB" smtClean="0"/>
              <a:t>3</a:t>
            </a:fld>
            <a:endParaRPr lang="en-GB"/>
          </a:p>
        </p:txBody>
      </p:sp>
    </p:spTree>
    <p:extLst>
      <p:ext uri="{BB962C8B-B14F-4D97-AF65-F5344CB8AC3E}">
        <p14:creationId xmlns:p14="http://schemas.microsoft.com/office/powerpoint/2010/main" val="50799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B5E8-B805-4640-B138-7FC615A21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C4E4B6-99E3-41FF-B676-2B31535BE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D24A3E-3F21-4D3B-8CCE-44C59164809B}"/>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45B19DAB-AE4B-419D-A58C-6646FBB47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3F99D-F606-4261-A075-0D2328C3E138}"/>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290844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D308-2341-4350-BABB-CE1F6F2FE4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7CDF58-A33B-4429-8C44-C7D398212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37AB7-FBD3-4FC0-80CC-89B13FF93A9D}"/>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21130196-EEE5-4BB5-B9DC-34425889D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8DF14-4C6A-44DF-BD9F-5234A304A1C7}"/>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181581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AE5A3-DE50-4ACC-80AF-3C9B28982A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31B82-EBCE-4484-BD7F-CD1A5FFD7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971B9-C6C8-4261-BD09-9DEFAACACB15}"/>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2CE72668-B26D-45AF-B1ED-F7BC5E2FE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615F79-797B-478A-8FF8-DE03E24C1362}"/>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161486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5F26-1A6F-4EF7-9CE6-784BB45C7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1F47A4-EF84-4FCC-9E50-1A29D381A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26316-21E1-4B3F-B835-DB1407BC895D}"/>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41454230-E8B3-4AA2-A98E-CD343FD05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E6EABF-8648-448C-8221-4D7F2761FF35}"/>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15532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DA14-A8D0-4E64-8A8A-3DC1A13403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101271-E6AE-4E92-A232-49BAB9E48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57F9DB-5D0D-4530-9972-8682A761009C}"/>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5D5D3235-7CB3-4662-BD24-3FF1E66A7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B1FE5-09D8-4037-86AA-EF5526972604}"/>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355770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EBDE-9CC7-4E61-9601-E2BDE5AE1E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2216C-2857-4459-BC2F-1CD96CDE46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A1717C-7C86-4DEC-87EF-CBD2D283E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1473AC-29A4-4F1A-AE3B-2EB4E876345F}"/>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6" name="Footer Placeholder 5">
            <a:extLst>
              <a:ext uri="{FF2B5EF4-FFF2-40B4-BE49-F238E27FC236}">
                <a16:creationId xmlns:a16="http://schemas.microsoft.com/office/drawing/2014/main" id="{2A852423-BC88-4D67-A846-4AB528170E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A90CCF-56BE-493D-ABF6-8DFBB362F929}"/>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376482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4599-C819-40AA-B59E-8CAB0F4D41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AD23A6-5348-44A6-A212-4E7D84090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EDD24-28EB-480D-8016-B2BC2EDAC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57793B-E65A-41E6-BD25-DC619A993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8B8C0B-513E-4E48-8444-89383F930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DC2EFC-9F8C-4B66-87C9-AC2C24421F74}"/>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8" name="Footer Placeholder 7">
            <a:extLst>
              <a:ext uri="{FF2B5EF4-FFF2-40B4-BE49-F238E27FC236}">
                <a16:creationId xmlns:a16="http://schemas.microsoft.com/office/drawing/2014/main" id="{4B251923-3003-43B6-981E-6D82E95841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012CFD-1D5D-458E-80D5-B25F956ECBEF}"/>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164749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E75B-2F7C-49AA-8B4F-F4B2B0BEBC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811460-CABE-4B3E-8356-45EEC3D22755}"/>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4" name="Footer Placeholder 3">
            <a:extLst>
              <a:ext uri="{FF2B5EF4-FFF2-40B4-BE49-F238E27FC236}">
                <a16:creationId xmlns:a16="http://schemas.microsoft.com/office/drawing/2014/main" id="{794BF35B-C50E-46EC-8CE3-A4F0CC343D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4A7460-F922-47C7-A740-DB56CDA3E786}"/>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275825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513483-FD75-411A-A31F-B0B9C147A462}"/>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3" name="Footer Placeholder 2">
            <a:extLst>
              <a:ext uri="{FF2B5EF4-FFF2-40B4-BE49-F238E27FC236}">
                <a16:creationId xmlns:a16="http://schemas.microsoft.com/office/drawing/2014/main" id="{10E9765B-3FD8-4885-97E4-42DEC3ACAF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BB7A39-FCD4-41BD-A989-98BED9D29C9C}"/>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230872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D530-1CCD-43D5-A6BA-DDA5376C6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31CB1F-F8F7-4A13-B692-BC7EF2F4E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1E4D1F-9703-4810-8AF0-44E0C4684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E008F-5A0A-4A9B-B9B6-ACC4C7B4F9CA}"/>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6" name="Footer Placeholder 5">
            <a:extLst>
              <a:ext uri="{FF2B5EF4-FFF2-40B4-BE49-F238E27FC236}">
                <a16:creationId xmlns:a16="http://schemas.microsoft.com/office/drawing/2014/main" id="{4C0635FB-22F7-42E7-9CC7-1897C02575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53C470-3221-4E47-90EB-C61C1CC5269B}"/>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306099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FB92-D4BA-43F6-81D7-C0A715A9B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2D0D62-2EAA-4F20-A579-D581FC2B9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0866BC-8124-4C37-9250-6DD8FBE7C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712E-97B4-4040-9B49-5A1DCE6CFE7C}"/>
              </a:ext>
            </a:extLst>
          </p:cNvPr>
          <p:cNvSpPr>
            <a:spLocks noGrp="1"/>
          </p:cNvSpPr>
          <p:nvPr>
            <p:ph type="dt" sz="half" idx="10"/>
          </p:nvPr>
        </p:nvSpPr>
        <p:spPr/>
        <p:txBody>
          <a:bodyPr/>
          <a:lstStyle/>
          <a:p>
            <a:fld id="{5556AA76-D46F-4094-A748-6474C1C4290A}" type="datetimeFigureOut">
              <a:rPr lang="en-GB" smtClean="0"/>
              <a:t>24/01/2023</a:t>
            </a:fld>
            <a:endParaRPr lang="en-GB"/>
          </a:p>
        </p:txBody>
      </p:sp>
      <p:sp>
        <p:nvSpPr>
          <p:cNvPr id="6" name="Footer Placeholder 5">
            <a:extLst>
              <a:ext uri="{FF2B5EF4-FFF2-40B4-BE49-F238E27FC236}">
                <a16:creationId xmlns:a16="http://schemas.microsoft.com/office/drawing/2014/main" id="{0A9A6248-88B5-4D93-BBD5-B4BF4ED382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08991-1000-42B4-A807-9E6F34B667AF}"/>
              </a:ext>
            </a:extLst>
          </p:cNvPr>
          <p:cNvSpPr>
            <a:spLocks noGrp="1"/>
          </p:cNvSpPr>
          <p:nvPr>
            <p:ph type="sldNum" sz="quarter" idx="12"/>
          </p:nvPr>
        </p:nvSpPr>
        <p:spPr/>
        <p:txBody>
          <a:bodyPr/>
          <a:lstStyle/>
          <a:p>
            <a:fld id="{D1DEA388-6CE2-49D5-BFC6-62B162B91439}" type="slidenum">
              <a:rPr lang="en-GB" smtClean="0"/>
              <a:t>‹#›</a:t>
            </a:fld>
            <a:endParaRPr lang="en-GB"/>
          </a:p>
        </p:txBody>
      </p:sp>
    </p:spTree>
    <p:extLst>
      <p:ext uri="{BB962C8B-B14F-4D97-AF65-F5344CB8AC3E}">
        <p14:creationId xmlns:p14="http://schemas.microsoft.com/office/powerpoint/2010/main" val="55215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24CE34-4FC1-4240-BE80-9B75AE785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9EA213-203E-4782-B606-520F7D8E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36D4F0-A9FB-4D27-9781-C2111698E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6AA76-D46F-4094-A748-6474C1C4290A}" type="datetimeFigureOut">
              <a:rPr lang="en-GB" smtClean="0"/>
              <a:t>24/01/2023</a:t>
            </a:fld>
            <a:endParaRPr lang="en-GB"/>
          </a:p>
        </p:txBody>
      </p:sp>
      <p:sp>
        <p:nvSpPr>
          <p:cNvPr id="5" name="Footer Placeholder 4">
            <a:extLst>
              <a:ext uri="{FF2B5EF4-FFF2-40B4-BE49-F238E27FC236}">
                <a16:creationId xmlns:a16="http://schemas.microsoft.com/office/drawing/2014/main" id="{842F1D8D-373D-4406-A318-0CE3B40D9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CFDE47-AA1C-4166-9DF0-7BBFC5B91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EA388-6CE2-49D5-BFC6-62B162B91439}" type="slidenum">
              <a:rPr lang="en-GB" smtClean="0"/>
              <a:t>‹#›</a:t>
            </a:fld>
            <a:endParaRPr lang="en-GB"/>
          </a:p>
        </p:txBody>
      </p:sp>
    </p:spTree>
    <p:extLst>
      <p:ext uri="{BB962C8B-B14F-4D97-AF65-F5344CB8AC3E}">
        <p14:creationId xmlns:p14="http://schemas.microsoft.com/office/powerpoint/2010/main" val="372773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britishcycling.org.uk/clubs/article/20130807-club-static-Promote-your-club---run-an-event-0?utm_campaign=2303506_Ride_%26_Shine_Club_Resources_TEMPLATE&amp;utm_medium=email&amp;utm_source=British%20Cycling%20V2&amp;dm_t=0,0,0,0,0#gsc.tab=0" TargetMode="External"/><Relationship Id="rId7" Type="http://schemas.openxmlformats.org/officeDocument/2006/relationships/hyperlink" Target="https://www.britishcycling.org.uk/events?keywords=&amp;view=off&amp;distance=&amp;postcode=&amp;fromdate=01%2F12%2F2022&amp;todate=01%2F12%2F2023&amp;region_id%5B%5D=23&amp;gender=&amp;day_of_week%5B%5D=1&amp;day_of_week%5B%5D=2&amp;day_of_week%5B%5D=3&amp;day_of_week%5B%5D=4&amp;day_of_week%5B%5D=5&amp;day_of_week%5B%5D=6&amp;day_of_week%5B%5D=7&amp;race_duration_min=&amp;race_duration_max=&amp;resultsperpage=30&amp;series_only=0&amp;online_entry_only=0&amp;zuv_bc_event_filter_id%5B%5D=17&amp;save-filter-name=" TargetMode="External"/><Relationship Id="rId12" Type="http://schemas.openxmlformats.org/officeDocument/2006/relationships/hyperlink" Target="https://gbr01.safelinks.protection.outlook.com/?url=http%3A%2F%2Fwww.britishcycling.org.uk%2Fevents%2Fcourse%2Fdetails%2F8039&amp;data=05%7C01%7Ccatherineruffley%40britishcycling.org.uk%7Caa906cf23b28456d2d9708dafeb7a93c%7C3255a076e8484c6c8b8040a322d59250%7C0%7C0%7C638102362018934209%7CUnknown%7CTWFpbGZsb3d8eyJWIjoiMC4wLjAwMDAiLCJQIjoiV2luMzIiLCJBTiI6Ik1haWwiLCJXVCI6Mn0%3D%7C3000%7C%7C%7C&amp;sdata=vScPQbuuDtGQVDKHl75J1qtR82EFjM6iTZ7pVYAFqx8%3D&amp;reserved=0" TargetMode="External"/><Relationship Id="rId2" Type="http://schemas.openxmlformats.org/officeDocument/2006/relationships/hyperlink" Target="https://www.britishcycling.org.uk/events?keywords=&amp;view=off&amp;distance=&amp;postcode=&amp;fromdate=01%2F12%2F2022&amp;todate=01%2F12%2F2023&amp;region_id%5B%5D=23&amp;gender=&amp;day_of_week%5B%5D=1&amp;day_of_week%5B%5D=2&amp;day_of_week%5B%5D=3&amp;day_of_week%5B%5D=4&amp;day_of_week%5B%5D=5&amp;day_of_week%5B%5D=6&amp;day_of_week%5B%5D=7&amp;race_duration_min=&amp;race_duration_max=&amp;resultsperpage=30&amp;series_only=0&amp;online_entry_only=0&amp;zuv_bc_event_filter_id%5B%5D=35&amp;save-filter-name=" TargetMode="External"/><Relationship Id="rId1" Type="http://schemas.openxmlformats.org/officeDocument/2006/relationships/slideLayout" Target="../slideLayouts/slideLayout2.xml"/><Relationship Id="rId6" Type="http://schemas.openxmlformats.org/officeDocument/2006/relationships/hyperlink" Target="https://us02web.zoom.us/meeting/register/tZElduCpqDosE9Vy0SDoUCFlEmuKZ1pJbD43" TargetMode="External"/><Relationship Id="rId11" Type="http://schemas.openxmlformats.org/officeDocument/2006/relationships/image" Target="../media/image4.jpeg"/><Relationship Id="rId5" Type="http://schemas.openxmlformats.org/officeDocument/2006/relationships/image" Target="../media/image1.png"/><Relationship Id="rId10" Type="http://schemas.openxmlformats.org/officeDocument/2006/relationships/image" Target="../media/image3.jpeg"/><Relationship Id="rId4" Type="http://schemas.openxmlformats.org/officeDocument/2006/relationships/hyperlink" Target="https://www.letsride.co.uk/community" TargetMode="External"/><Relationship Id="rId9" Type="http://schemas.openxmlformats.org/officeDocument/2006/relationships/hyperlink" Target="https://www.sportenglandclubmatters.com/club-matters-worksho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britishcycling.org.uk/events/details/276532/Full-Gas-Winter-Circuit-Series-at-Hillingdon-Event-7" TargetMode="External"/><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hyperlink" Target="https://www.britishcycling.org.uk/events/details/277387/ART-Winter-Crit-Series-2023---Week-1" TargetMode="External"/><Relationship Id="rId17"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hyperlink" Target="https://www.britishcycling.org.uk/events?keywords=&amp;view=off&amp;distance=&amp;postcode=&amp;fromdate=01%2F12%2F2022&amp;todate=01%2F12%2F2023&amp;region_id%5B%5D=23&amp;gender=&amp;day_of_week%5B%5D=1&amp;day_of_week%5B%5D=2&amp;day_of_week%5B%5D=3&amp;day_of_week%5B%5D=4&amp;day_of_week%5B%5D=5&amp;day_of_week%5B%5D=6&amp;day_of_week%5B%5D=7&amp;race_duration_min=&amp;race_duration_max=&amp;resultsperpage=30&amp;series_only=0&amp;online_entry_only=0&amp;zuv_bc_event_filter_id%5B%5D=21" TargetMode="External"/><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hyperlink" Target="https://bit.ly/3wYTpL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552E94C-EC2E-4816-A144-7F14D3F250B4}"/>
              </a:ext>
            </a:extLst>
          </p:cNvPr>
          <p:cNvSpPr>
            <a:spLocks noGrp="1"/>
          </p:cNvSpPr>
          <p:nvPr>
            <p:ph type="title"/>
          </p:nvPr>
        </p:nvSpPr>
        <p:spPr>
          <a:xfrm>
            <a:off x="3473794" y="182056"/>
            <a:ext cx="5307474" cy="1325563"/>
          </a:xfrm>
        </p:spPr>
        <p:txBody>
          <a:bodyPr>
            <a:normAutofit/>
          </a:bodyPr>
          <a:lstStyle/>
          <a:p>
            <a:pPr algn="ctr"/>
            <a:r>
              <a:rPr lang="en-GB" b="1" dirty="0">
                <a:solidFill>
                  <a:srgbClr val="FF0000"/>
                </a:solidFill>
                <a:latin typeface="Arial Black" panose="020B0A04020102020204" pitchFamily="34" charset="0"/>
              </a:rPr>
              <a:t>Club News January 2023</a:t>
            </a:r>
          </a:p>
        </p:txBody>
      </p:sp>
      <p:sp>
        <p:nvSpPr>
          <p:cNvPr id="3" name="Content Placeholder 2">
            <a:extLst>
              <a:ext uri="{FF2B5EF4-FFF2-40B4-BE49-F238E27FC236}">
                <a16:creationId xmlns:a16="http://schemas.microsoft.com/office/drawing/2014/main" id="{6B98B925-3F24-4903-BFB7-D764F847429F}"/>
              </a:ext>
            </a:extLst>
          </p:cNvPr>
          <p:cNvSpPr>
            <a:spLocks noGrp="1"/>
          </p:cNvSpPr>
          <p:nvPr>
            <p:ph idx="1"/>
          </p:nvPr>
        </p:nvSpPr>
        <p:spPr>
          <a:xfrm>
            <a:off x="6314769" y="4825477"/>
            <a:ext cx="4509076" cy="1238632"/>
          </a:xfrm>
        </p:spPr>
        <p:txBody>
          <a:bodyPr vert="horz" lIns="91440" tIns="45720" rIns="91440" bIns="45720" rtlCol="0" anchor="t">
            <a:normAutofit fontScale="85000" lnSpcReduction="20000"/>
          </a:bodyPr>
          <a:lstStyle/>
          <a:p>
            <a:pPr algn="ctr">
              <a:buNone/>
            </a:pPr>
            <a:endParaRPr lang="en-GB" sz="1200" dirty="0">
              <a:solidFill>
                <a:srgbClr val="000000"/>
              </a:solidFill>
              <a:ea typeface="+mn-lt"/>
              <a:cs typeface="+mn-lt"/>
            </a:endParaRPr>
          </a:p>
          <a:p>
            <a:pPr marL="0" indent="0" algn="ctr">
              <a:buNone/>
            </a:pPr>
            <a:r>
              <a:rPr lang="en-GB" sz="1600" b="1" dirty="0">
                <a:solidFill>
                  <a:schemeClr val="accent4">
                    <a:lumMod val="75000"/>
                  </a:schemeClr>
                </a:solidFill>
                <a:hlinkClick r:id="rId2">
                  <a:extLst>
                    <a:ext uri="{A12FA001-AC4F-418D-AE19-62706E023703}">
                      <ahyp:hlinkClr xmlns:ahyp="http://schemas.microsoft.com/office/drawing/2018/hyperlinkcolor" val="tx"/>
                    </a:ext>
                  </a:extLst>
                </a:hlinkClick>
              </a:rPr>
              <a:t>Central Talent Development Events - British Cycling</a:t>
            </a:r>
            <a:endParaRPr lang="en-GB" sz="1600" b="1" dirty="0">
              <a:solidFill>
                <a:schemeClr val="accent4">
                  <a:lumMod val="75000"/>
                </a:schemeClr>
              </a:solidFill>
            </a:endParaRPr>
          </a:p>
          <a:p>
            <a:pPr marL="0" indent="0">
              <a:buNone/>
            </a:pPr>
            <a:endParaRPr lang="en-US" sz="1400" dirty="0">
              <a:ln w="0"/>
              <a:solidFill>
                <a:srgbClr val="FFC000"/>
              </a:solidFill>
              <a:effectLst>
                <a:outerShdw blurRad="38100" dist="25400" dir="5400000" algn="ctr" rotWithShape="0">
                  <a:srgbClr val="6E747A">
                    <a:alpha val="43000"/>
                  </a:srgbClr>
                </a:outerShdw>
              </a:effectLst>
              <a:ea typeface="+mn-lt"/>
              <a:cs typeface="+mn-lt"/>
            </a:endParaRPr>
          </a:p>
          <a:p>
            <a:pPr marL="0" indent="0">
              <a:buNone/>
            </a:pPr>
            <a:r>
              <a:rPr lang="en-US" sz="1900" b="1" dirty="0">
                <a:ln w="0"/>
                <a:effectLst>
                  <a:outerShdw blurRad="38100" dist="25400" dir="5400000" algn="ctr" rotWithShape="0">
                    <a:srgbClr val="6E747A">
                      <a:alpha val="43000"/>
                    </a:srgbClr>
                  </a:outerShdw>
                </a:effectLst>
                <a:ea typeface="Calibri" panose="020F0502020204030204"/>
                <a:cs typeface="Calibri" panose="020F0502020204030204"/>
              </a:rPr>
              <a:t>email me with questions, ideas, requests … catherineruffley@britishcycling.org.uk</a:t>
            </a:r>
          </a:p>
        </p:txBody>
      </p:sp>
      <p:sp>
        <p:nvSpPr>
          <p:cNvPr id="5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4F23473-8982-7553-08C7-A9C8D9F9705C}"/>
              </a:ext>
            </a:extLst>
          </p:cNvPr>
          <p:cNvSpPr txBox="1"/>
          <p:nvPr/>
        </p:nvSpPr>
        <p:spPr>
          <a:xfrm rot="526224">
            <a:off x="9266408" y="311750"/>
            <a:ext cx="2682963" cy="597014"/>
          </a:xfrm>
          <a:prstGeom prst="rect">
            <a:avLst/>
          </a:prstGeom>
          <a:noFill/>
        </p:spPr>
        <p:txBody>
          <a:bodyPr wrap="square">
            <a:spAutoFit/>
          </a:bodyPr>
          <a:lstStyle/>
          <a:p>
            <a:pPr algn="ctr"/>
            <a:r>
              <a:rPr lang="en-GB" sz="1600" dirty="0">
                <a:solidFill>
                  <a:srgbClr val="00B050"/>
                </a:solidFill>
                <a:hlinkClick r:id="rId3">
                  <a:extLst>
                    <a:ext uri="{A12FA001-AC4F-418D-AE19-62706E023703}">
                      <ahyp:hlinkClr xmlns:ahyp="http://schemas.microsoft.com/office/drawing/2018/hyperlinkcolor" val="tx"/>
                    </a:ext>
                  </a:extLst>
                </a:hlinkClick>
              </a:rPr>
              <a:t>Promote your club - run an event (britishcycling.org.uk)</a:t>
            </a:r>
            <a:endParaRPr lang="en-GB" sz="1600" dirty="0">
              <a:solidFill>
                <a:srgbClr val="00B050"/>
              </a:solidFill>
            </a:endParaRPr>
          </a:p>
        </p:txBody>
      </p:sp>
      <p:sp>
        <p:nvSpPr>
          <p:cNvPr id="4" name="TextBox 3">
            <a:extLst>
              <a:ext uri="{FF2B5EF4-FFF2-40B4-BE49-F238E27FC236}">
                <a16:creationId xmlns:a16="http://schemas.microsoft.com/office/drawing/2014/main" id="{D5D802D1-0F78-5BC1-2919-59010B537131}"/>
              </a:ext>
            </a:extLst>
          </p:cNvPr>
          <p:cNvSpPr txBox="1"/>
          <p:nvPr/>
        </p:nvSpPr>
        <p:spPr>
          <a:xfrm rot="1991461">
            <a:off x="8997270" y="2031417"/>
            <a:ext cx="3284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rgbClr val="7030A0"/>
                </a:solidFill>
                <a:ea typeface="+mn-lt"/>
                <a:cs typeface="+mn-lt"/>
                <a:hlinkClick r:id="rId4">
                  <a:extLst>
                    <a:ext uri="{A12FA001-AC4F-418D-AE19-62706E023703}">
                      <ahyp:hlinkClr xmlns:ahyp="http://schemas.microsoft.com/office/drawing/2018/hyperlinkcolor" val="tx"/>
                    </a:ext>
                  </a:extLst>
                </a:hlinkClick>
              </a:rPr>
              <a:t>Let's Ride - </a:t>
            </a:r>
            <a:r>
              <a:rPr lang="en-GB" sz="1400" dirty="0">
                <a:solidFill>
                  <a:srgbClr val="7030A0"/>
                </a:solidFill>
                <a:ea typeface="+mn-lt"/>
                <a:cs typeface="+mn-lt"/>
                <a:hlinkClick r:id="rId4">
                  <a:extLst>
                    <a:ext uri="{A12FA001-AC4F-418D-AE19-62706E023703}">
                      <ahyp:hlinkClr xmlns:ahyp="http://schemas.microsoft.com/office/drawing/2018/hyperlinkcolor" val="tx"/>
                    </a:ext>
                  </a:extLst>
                </a:hlinkClick>
              </a:rPr>
              <a:t>Community</a:t>
            </a:r>
            <a:r>
              <a:rPr lang="en-GB" sz="1600" dirty="0">
                <a:solidFill>
                  <a:srgbClr val="7030A0"/>
                </a:solidFill>
                <a:ea typeface="+mn-lt"/>
                <a:cs typeface="+mn-lt"/>
                <a:hlinkClick r:id="rId4">
                  <a:extLst>
                    <a:ext uri="{A12FA001-AC4F-418D-AE19-62706E023703}">
                      <ahyp:hlinkClr xmlns:ahyp="http://schemas.microsoft.com/office/drawing/2018/hyperlinkcolor" val="tx"/>
                    </a:ext>
                  </a:extLst>
                </a:hlinkClick>
              </a:rPr>
              <a:t> Groups (letsride.co.uk)</a:t>
            </a:r>
            <a:endParaRPr lang="en-US" sz="1600" dirty="0">
              <a:solidFill>
                <a:srgbClr val="7030A0"/>
              </a:solidFill>
            </a:endParaRPr>
          </a:p>
        </p:txBody>
      </p:sp>
      <p:pic>
        <p:nvPicPr>
          <p:cNvPr id="22" name="Picture 21" descr="Logo&#10;&#10;Description automatically generated">
            <a:extLst>
              <a:ext uri="{FF2B5EF4-FFF2-40B4-BE49-F238E27FC236}">
                <a16:creationId xmlns:a16="http://schemas.microsoft.com/office/drawing/2014/main" id="{D7CFD45A-1C20-8F7C-C459-5F2AABFBB9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11545" y="5745365"/>
            <a:ext cx="1680455" cy="1187495"/>
          </a:xfrm>
          <a:prstGeom prst="rect">
            <a:avLst/>
          </a:prstGeom>
        </p:spPr>
      </p:pic>
      <p:sp>
        <p:nvSpPr>
          <p:cNvPr id="12" name="TextBox 11">
            <a:extLst>
              <a:ext uri="{FF2B5EF4-FFF2-40B4-BE49-F238E27FC236}">
                <a16:creationId xmlns:a16="http://schemas.microsoft.com/office/drawing/2014/main" id="{3F74D214-D6F9-8D3C-5EDD-372ECCF66D0C}"/>
              </a:ext>
            </a:extLst>
          </p:cNvPr>
          <p:cNvSpPr txBox="1"/>
          <p:nvPr/>
        </p:nvSpPr>
        <p:spPr>
          <a:xfrm rot="20749206">
            <a:off x="461247" y="2279977"/>
            <a:ext cx="4472414" cy="2185214"/>
          </a:xfrm>
          <a:prstGeom prst="rect">
            <a:avLst/>
          </a:prstGeom>
          <a:noFill/>
        </p:spPr>
        <p:txBody>
          <a:bodyPr wrap="square" rtlCol="0">
            <a:spAutoFit/>
          </a:bodyPr>
          <a:lstStyle/>
          <a:p>
            <a:pPr algn="ctr"/>
            <a:r>
              <a:rPr lang="en-GB" sz="1600" b="1" dirty="0">
                <a:highlight>
                  <a:srgbClr val="FFFF00"/>
                </a:highlight>
              </a:rPr>
              <a:t>You are invited to a Clubs Development Zoom meeting on the 16</a:t>
            </a:r>
            <a:r>
              <a:rPr lang="en-GB" sz="1600" b="1" baseline="30000" dirty="0">
                <a:highlight>
                  <a:srgbClr val="FFFF00"/>
                </a:highlight>
              </a:rPr>
              <a:t>th</a:t>
            </a:r>
            <a:r>
              <a:rPr lang="en-GB" sz="1600" b="1" dirty="0">
                <a:highlight>
                  <a:srgbClr val="FFFF00"/>
                </a:highlight>
              </a:rPr>
              <a:t> of February at 8pm to share ideas and discuss development opportunities</a:t>
            </a:r>
            <a:r>
              <a:rPr lang="en-GB" sz="1400" b="1" dirty="0">
                <a:highlight>
                  <a:srgbClr val="FFFF00"/>
                </a:highlight>
              </a:rPr>
              <a:t>. </a:t>
            </a:r>
          </a:p>
          <a:p>
            <a:pPr algn="ctr"/>
            <a:r>
              <a:rPr lang="en-GB" sz="1400" b="1" dirty="0">
                <a:highlight>
                  <a:srgbClr val="FFFF00"/>
                </a:highlight>
              </a:rPr>
              <a:t>Join Zoom Meeting</a:t>
            </a:r>
          </a:p>
          <a:p>
            <a:pPr algn="ctr"/>
            <a:r>
              <a:rPr lang="en-GB" sz="1400" b="1" dirty="0">
                <a:highlight>
                  <a:srgbClr val="FFFF00"/>
                </a:highlight>
                <a:hlinkClick r:id="rId6"/>
              </a:rPr>
              <a:t>Use this Link to register</a:t>
            </a:r>
            <a:endParaRPr lang="en-GB" sz="1400" b="1" dirty="0">
              <a:highlight>
                <a:srgbClr val="FFFF00"/>
              </a:highlight>
            </a:endParaRPr>
          </a:p>
          <a:p>
            <a:pPr algn="ctr"/>
            <a:endParaRPr lang="en-GB" sz="1400" b="1" dirty="0">
              <a:highlight>
                <a:srgbClr val="FFFF00"/>
              </a:highlight>
            </a:endParaRPr>
          </a:p>
          <a:p>
            <a:pPr algn="ctr"/>
            <a:r>
              <a:rPr lang="en-GB" sz="1400" b="1" dirty="0">
                <a:highlight>
                  <a:srgbClr val="FFFF00"/>
                </a:highlight>
              </a:rPr>
              <a:t>It will be great to find out what’s happening and meet more members </a:t>
            </a:r>
            <a:r>
              <a:rPr lang="en-GB" sz="1400" b="1" dirty="0">
                <a:highlight>
                  <a:srgbClr val="FFFF00"/>
                </a:highlight>
                <a:sym typeface="Wingdings" panose="05000000000000000000" pitchFamily="2" charset="2"/>
              </a:rPr>
              <a:t></a:t>
            </a:r>
            <a:endParaRPr lang="en-GB" sz="1400" b="1" dirty="0">
              <a:highlight>
                <a:srgbClr val="FFFF00"/>
              </a:highlight>
            </a:endParaRPr>
          </a:p>
          <a:p>
            <a:pPr algn="ctr"/>
            <a:endParaRPr lang="en-GB" b="1" dirty="0"/>
          </a:p>
        </p:txBody>
      </p:sp>
      <p:sp>
        <p:nvSpPr>
          <p:cNvPr id="10" name="TextBox 9">
            <a:extLst>
              <a:ext uri="{FF2B5EF4-FFF2-40B4-BE49-F238E27FC236}">
                <a16:creationId xmlns:a16="http://schemas.microsoft.com/office/drawing/2014/main" id="{703BD4E3-87F4-7A62-9C44-FA0CFFEAE351}"/>
              </a:ext>
            </a:extLst>
          </p:cNvPr>
          <p:cNvSpPr txBox="1"/>
          <p:nvPr/>
        </p:nvSpPr>
        <p:spPr>
          <a:xfrm>
            <a:off x="3520185" y="3770634"/>
            <a:ext cx="2435087" cy="830997"/>
          </a:xfrm>
          <a:prstGeom prst="rect">
            <a:avLst/>
          </a:prstGeom>
          <a:noFill/>
        </p:spPr>
        <p:txBody>
          <a:bodyPr wrap="square" rtlCol="0">
            <a:spAutoFit/>
          </a:bodyPr>
          <a:lstStyle/>
          <a:p>
            <a:pPr algn="ctr"/>
            <a:r>
              <a:rPr lang="en-GB" sz="1600" dirty="0">
                <a:solidFill>
                  <a:srgbClr val="FF0000"/>
                </a:solidFill>
                <a:hlinkClick r:id="rId7">
                  <a:extLst>
                    <a:ext uri="{A12FA001-AC4F-418D-AE19-62706E023703}">
                      <ahyp:hlinkClr xmlns:ahyp="http://schemas.microsoft.com/office/drawing/2018/hyperlinkcolor" val="tx"/>
                    </a:ext>
                  </a:extLst>
                </a:hlinkClick>
              </a:rPr>
              <a:t>Upcoming recreation Events in Central - British Cycling</a:t>
            </a:r>
            <a:endParaRPr lang="en-GB" sz="1600" dirty="0">
              <a:solidFill>
                <a:srgbClr val="FF0000"/>
              </a:solidFill>
            </a:endParaRPr>
          </a:p>
        </p:txBody>
      </p:sp>
      <p:pic>
        <p:nvPicPr>
          <p:cNvPr id="13" name="Picture 12" descr="A picture containing text">
            <a:extLst>
              <a:ext uri="{FF2B5EF4-FFF2-40B4-BE49-F238E27FC236}">
                <a16:creationId xmlns:a16="http://schemas.microsoft.com/office/drawing/2014/main" id="{AEEB3B46-238E-80B4-9D68-AAFCA5E317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728" y="5858993"/>
            <a:ext cx="1593814" cy="885518"/>
          </a:xfrm>
          <a:prstGeom prst="rect">
            <a:avLst/>
          </a:prstGeom>
        </p:spPr>
      </p:pic>
      <p:sp>
        <p:nvSpPr>
          <p:cNvPr id="5" name="TextBox 4">
            <a:extLst>
              <a:ext uri="{FF2B5EF4-FFF2-40B4-BE49-F238E27FC236}">
                <a16:creationId xmlns:a16="http://schemas.microsoft.com/office/drawing/2014/main" id="{4695982A-A070-BC8A-5E79-D42D160D515B}"/>
              </a:ext>
            </a:extLst>
          </p:cNvPr>
          <p:cNvSpPr txBox="1"/>
          <p:nvPr/>
        </p:nvSpPr>
        <p:spPr>
          <a:xfrm rot="681653">
            <a:off x="7194682" y="2332487"/>
            <a:ext cx="3199003" cy="2492990"/>
          </a:xfrm>
          <a:prstGeom prst="rect">
            <a:avLst/>
          </a:prstGeom>
          <a:noFill/>
        </p:spPr>
        <p:txBody>
          <a:bodyPr wrap="square" rtlCol="0">
            <a:spAutoFit/>
          </a:bodyPr>
          <a:lstStyle/>
          <a:p>
            <a:pPr algn="ctr"/>
            <a:r>
              <a:rPr lang="en-GB" dirty="0">
                <a:highlight>
                  <a:srgbClr val="00FF00"/>
                </a:highlight>
                <a:hlinkClick r:id="rId9"/>
              </a:rPr>
              <a:t>Have a go at any of the different Club Workshops that Club Matters are offering to help and your club </a:t>
            </a:r>
            <a:r>
              <a:rPr lang="en-GB" sz="1600" dirty="0">
                <a:highlight>
                  <a:srgbClr val="00FF00"/>
                </a:highlight>
                <a:hlinkClick r:id="rId9"/>
              </a:rPr>
              <a:t>E.G., Dealing with Increasing Costs, Engaging with your Community etc</a:t>
            </a:r>
          </a:p>
          <a:p>
            <a:pPr algn="ctr"/>
            <a:endParaRPr lang="en-GB" sz="1600" dirty="0">
              <a:highlight>
                <a:srgbClr val="00FF00"/>
              </a:highlight>
              <a:hlinkClick r:id="rId9"/>
            </a:endParaRPr>
          </a:p>
          <a:p>
            <a:pPr algn="ctr"/>
            <a:r>
              <a:rPr lang="en-GB" sz="1600" b="1" dirty="0">
                <a:hlinkClick r:id="rId9"/>
              </a:rPr>
              <a:t> </a:t>
            </a:r>
            <a:r>
              <a:rPr lang="en-GB" b="1" dirty="0">
                <a:hlinkClick r:id="rId9"/>
              </a:rPr>
              <a:t>Club Matters Workshops (sportenglandclubmatters.com)</a:t>
            </a:r>
            <a:endParaRPr lang="en-GB" b="1" dirty="0"/>
          </a:p>
        </p:txBody>
      </p:sp>
      <p:pic>
        <p:nvPicPr>
          <p:cNvPr id="8" name="Picture 7" descr="A person and a child on a bicycle">
            <a:extLst>
              <a:ext uri="{FF2B5EF4-FFF2-40B4-BE49-F238E27FC236}">
                <a16:creationId xmlns:a16="http://schemas.microsoft.com/office/drawing/2014/main" id="{22F421A4-46E8-B4D5-EEF0-F0238651F9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7874" y="4797076"/>
            <a:ext cx="2080616" cy="1811715"/>
          </a:xfrm>
          <a:prstGeom prst="rect">
            <a:avLst/>
          </a:prstGeom>
        </p:spPr>
      </p:pic>
      <p:pic>
        <p:nvPicPr>
          <p:cNvPr id="16" name="Picture 15" descr="A group of people riding bikes on a road">
            <a:extLst>
              <a:ext uri="{FF2B5EF4-FFF2-40B4-BE49-F238E27FC236}">
                <a16:creationId xmlns:a16="http://schemas.microsoft.com/office/drawing/2014/main" id="{9B454193-B2ED-2FDC-9A3F-C818A8F72A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4308" y="4797076"/>
            <a:ext cx="2080616" cy="1811716"/>
          </a:xfrm>
          <a:prstGeom prst="rect">
            <a:avLst/>
          </a:prstGeom>
        </p:spPr>
      </p:pic>
      <p:sp>
        <p:nvSpPr>
          <p:cNvPr id="17" name="TextBox 16">
            <a:extLst>
              <a:ext uri="{FF2B5EF4-FFF2-40B4-BE49-F238E27FC236}">
                <a16:creationId xmlns:a16="http://schemas.microsoft.com/office/drawing/2014/main" id="{7D1AD245-1B94-294C-2187-6D14265467E1}"/>
              </a:ext>
            </a:extLst>
          </p:cNvPr>
          <p:cNvSpPr txBox="1"/>
          <p:nvPr/>
        </p:nvSpPr>
        <p:spPr>
          <a:xfrm rot="20857043">
            <a:off x="881430" y="614293"/>
            <a:ext cx="2325757" cy="1477328"/>
          </a:xfrm>
          <a:prstGeom prst="rect">
            <a:avLst/>
          </a:prstGeom>
          <a:noFill/>
        </p:spPr>
        <p:txBody>
          <a:bodyPr wrap="square" rtlCol="0">
            <a:spAutoFit/>
          </a:bodyPr>
          <a:lstStyle/>
          <a:p>
            <a:pPr algn="ctr"/>
            <a:r>
              <a:rPr lang="en-GB" b="1" dirty="0">
                <a:solidFill>
                  <a:srgbClr val="FF0000"/>
                </a:solidFill>
                <a:highlight>
                  <a:srgbClr val="00FFFF"/>
                </a:highlight>
                <a:latin typeface="Calibri" panose="020F0502020204030204" pitchFamily="34" charset="0"/>
                <a:ea typeface="Calibri" panose="020F0502020204030204" pitchFamily="34" charset="0"/>
              </a:rPr>
              <a:t>F</a:t>
            </a:r>
            <a:r>
              <a:rPr lang="en-GB" sz="1800" b="1" dirty="0">
                <a:solidFill>
                  <a:srgbClr val="FF0000"/>
                </a:solidFill>
                <a:effectLst/>
                <a:highlight>
                  <a:srgbClr val="00FFFF"/>
                </a:highlight>
                <a:latin typeface="Calibri" panose="020F0502020204030204" pitchFamily="34" charset="0"/>
                <a:ea typeface="Calibri" panose="020F0502020204030204" pitchFamily="34" charset="0"/>
              </a:rPr>
              <a:t>or a MTB Gravity Trainee Commissaires course which covers downhill and 4X use this </a:t>
            </a:r>
            <a:r>
              <a:rPr lang="en-GB" sz="1800" b="1" u="sng" dirty="0">
                <a:solidFill>
                  <a:srgbClr val="FF0000"/>
                </a:solidFill>
                <a:effectLst/>
                <a:highlight>
                  <a:srgbClr val="00FFFF"/>
                </a:highlight>
                <a:latin typeface="Calibri" panose="020F0502020204030204" pitchFamily="34" charset="0"/>
                <a:ea typeface="Calibri" panose="020F0502020204030204" pitchFamily="34" charset="0"/>
                <a:hlinkClick r:id="rId12">
                  <a:extLst>
                    <a:ext uri="{A12FA001-AC4F-418D-AE19-62706E023703}">
                      <ahyp:hlinkClr xmlns:ahyp="http://schemas.microsoft.com/office/drawing/2018/hyperlinkcolor" val="tx"/>
                    </a:ext>
                  </a:extLst>
                </a:hlinkClick>
              </a:rPr>
              <a:t>link</a:t>
            </a:r>
            <a:endParaRPr lang="en-GB" b="1" dirty="0">
              <a:solidFill>
                <a:srgbClr val="FF0000"/>
              </a:solidFill>
              <a:highlight>
                <a:srgbClr val="00FFFF"/>
              </a:highlight>
            </a:endParaRPr>
          </a:p>
        </p:txBody>
      </p:sp>
      <p:sp>
        <p:nvSpPr>
          <p:cNvPr id="19" name="TextBox 18">
            <a:extLst>
              <a:ext uri="{FF2B5EF4-FFF2-40B4-BE49-F238E27FC236}">
                <a16:creationId xmlns:a16="http://schemas.microsoft.com/office/drawing/2014/main" id="{350832AE-E470-FD01-A518-326D944974DB}"/>
              </a:ext>
            </a:extLst>
          </p:cNvPr>
          <p:cNvSpPr txBox="1"/>
          <p:nvPr/>
        </p:nvSpPr>
        <p:spPr>
          <a:xfrm>
            <a:off x="4773966" y="1779524"/>
            <a:ext cx="2494986" cy="1015663"/>
          </a:xfrm>
          <a:prstGeom prst="rect">
            <a:avLst/>
          </a:prstGeom>
          <a:noFill/>
        </p:spPr>
        <p:txBody>
          <a:bodyPr wrap="square" rtlCol="0">
            <a:spAutoFit/>
          </a:bodyPr>
          <a:lstStyle/>
          <a:p>
            <a:pPr algn="ctr"/>
            <a:r>
              <a:rPr lang="en-GB" sz="2000" b="1" dirty="0"/>
              <a:t>Use all these different links to find out more</a:t>
            </a:r>
          </a:p>
        </p:txBody>
      </p:sp>
      <p:sp>
        <p:nvSpPr>
          <p:cNvPr id="20" name="Arrow: Up 19">
            <a:extLst>
              <a:ext uri="{FF2B5EF4-FFF2-40B4-BE49-F238E27FC236}">
                <a16:creationId xmlns:a16="http://schemas.microsoft.com/office/drawing/2014/main" id="{32DA3AE4-55BA-3F0A-0FC6-B2DAE4BA8466}"/>
              </a:ext>
            </a:extLst>
          </p:cNvPr>
          <p:cNvSpPr/>
          <p:nvPr/>
        </p:nvSpPr>
        <p:spPr>
          <a:xfrm rot="16979629">
            <a:off x="3870005" y="875387"/>
            <a:ext cx="428683" cy="1660695"/>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40F1E568-239A-AD8B-DAF6-7356288B94A1}"/>
              </a:ext>
            </a:extLst>
          </p:cNvPr>
          <p:cNvSpPr/>
          <p:nvPr/>
        </p:nvSpPr>
        <p:spPr>
          <a:xfrm rot="15319570">
            <a:off x="4156839" y="2131584"/>
            <a:ext cx="688743" cy="153947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207F4F2F-0217-BCAE-5F98-F6E5C7889850}"/>
              </a:ext>
            </a:extLst>
          </p:cNvPr>
          <p:cNvSpPr/>
          <p:nvPr/>
        </p:nvSpPr>
        <p:spPr>
          <a:xfrm rot="8879344">
            <a:off x="6811750" y="2764386"/>
            <a:ext cx="217653" cy="12163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6C249E85-47CB-B342-1E76-B5890BBD1F8C}"/>
              </a:ext>
            </a:extLst>
          </p:cNvPr>
          <p:cNvSpPr/>
          <p:nvPr/>
        </p:nvSpPr>
        <p:spPr>
          <a:xfrm rot="9903055" flipH="1">
            <a:off x="6187778" y="3031632"/>
            <a:ext cx="346147" cy="2021042"/>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665DCC44-11B1-6BE4-3CAE-ABB68E9F865A}"/>
              </a:ext>
            </a:extLst>
          </p:cNvPr>
          <p:cNvSpPr/>
          <p:nvPr/>
        </p:nvSpPr>
        <p:spPr>
          <a:xfrm rot="12009863">
            <a:off x="5324916" y="3021186"/>
            <a:ext cx="290693" cy="74944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B4A4638A-E898-5116-0107-1DBFAD5DA615}"/>
              </a:ext>
            </a:extLst>
          </p:cNvPr>
          <p:cNvSpPr/>
          <p:nvPr/>
        </p:nvSpPr>
        <p:spPr>
          <a:xfrm rot="5227631">
            <a:off x="8234671" y="704201"/>
            <a:ext cx="333418" cy="2474476"/>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20858BCB-B412-EC33-7951-B9C0ABE1C54A}"/>
              </a:ext>
            </a:extLst>
          </p:cNvPr>
          <p:cNvSpPr/>
          <p:nvPr/>
        </p:nvSpPr>
        <p:spPr>
          <a:xfrm rot="3673462" flipH="1">
            <a:off x="8124666" y="4077"/>
            <a:ext cx="158720" cy="2596437"/>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401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F343-6E85-DF39-F51E-247656028222}"/>
              </a:ext>
            </a:extLst>
          </p:cNvPr>
          <p:cNvSpPr>
            <a:spLocks noGrp="1"/>
          </p:cNvSpPr>
          <p:nvPr>
            <p:ph type="title"/>
          </p:nvPr>
        </p:nvSpPr>
        <p:spPr>
          <a:xfrm>
            <a:off x="3241911" y="289152"/>
            <a:ext cx="5957416" cy="1325563"/>
          </a:xfrm>
        </p:spPr>
        <p:txBody>
          <a:bodyPr/>
          <a:lstStyle/>
          <a:p>
            <a:pPr algn="ctr"/>
            <a:r>
              <a:rPr lang="en-GB" b="1" dirty="0">
                <a:solidFill>
                  <a:srgbClr val="0070C0"/>
                </a:solidFill>
              </a:rPr>
              <a:t>Central Region Volunteer of the Month</a:t>
            </a:r>
          </a:p>
        </p:txBody>
      </p:sp>
      <p:sp>
        <p:nvSpPr>
          <p:cNvPr id="3" name="Content Placeholder 2">
            <a:extLst>
              <a:ext uri="{FF2B5EF4-FFF2-40B4-BE49-F238E27FC236}">
                <a16:creationId xmlns:a16="http://schemas.microsoft.com/office/drawing/2014/main" id="{966CACCA-FEED-63F0-A5E6-C139471D3A93}"/>
              </a:ext>
            </a:extLst>
          </p:cNvPr>
          <p:cNvSpPr>
            <a:spLocks noGrp="1"/>
          </p:cNvSpPr>
          <p:nvPr>
            <p:ph idx="1"/>
          </p:nvPr>
        </p:nvSpPr>
        <p:spPr>
          <a:xfrm>
            <a:off x="6096000" y="1530626"/>
            <a:ext cx="5257799" cy="4646337"/>
          </a:xfrm>
        </p:spPr>
        <p:txBody>
          <a:bodyPr>
            <a:normAutofit fontScale="92500" lnSpcReduction="10000"/>
          </a:bodyPr>
          <a:lstStyle/>
          <a:p>
            <a:r>
              <a:rPr lang="en-GB" sz="1800" dirty="0">
                <a:effectLst/>
                <a:latin typeface="TrebuchetMS"/>
                <a:ea typeface="Times New Roman" panose="02020603050405020304" pitchFamily="18" charset="0"/>
              </a:rPr>
              <a:t>I</a:t>
            </a:r>
            <a:r>
              <a:rPr lang="en-GB" sz="1800" i="1" dirty="0">
                <a:effectLst/>
                <a:latin typeface="TrebuchetMS"/>
                <a:ea typeface="Times New Roman" panose="02020603050405020304" pitchFamily="18" charset="0"/>
              </a:rPr>
              <a:t>zzy has always been super helpful even being a Young Volunteer and she has blossomed since. Her coaching skills are shaping incredibly well, she’s super patient and has a lot of knowledge to share about cycling techniques which she does in such bubbly positive way! The last time I worked with her coaching our youngest riders I was thoroughly impressed with how she used her initiative and adapted the session to suit the riders and crowd control.   </a:t>
            </a:r>
            <a:r>
              <a:rPr lang="en-GB" sz="1800" dirty="0">
                <a:effectLst/>
                <a:latin typeface="TrebuchetMS"/>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Last month she completed the training and is now one of our Level 1 Coaches. </a:t>
            </a:r>
          </a:p>
          <a:p>
            <a:r>
              <a:rPr lang="en-GB" sz="1800" dirty="0">
                <a:effectLst/>
                <a:latin typeface="Calibri" panose="020F0502020204030204" pitchFamily="34" charset="0"/>
                <a:ea typeface="Times New Roman" panose="02020603050405020304" pitchFamily="18" charset="0"/>
              </a:rPr>
              <a:t> The picture shows Izzy and Claire coaching Sprockets Rascals (6-8yrs)</a:t>
            </a: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US" sz="1700" dirty="0">
              <a:ln w="0"/>
              <a:solidFill>
                <a:srgbClr val="0070C0"/>
              </a:solidFill>
              <a:effectLst>
                <a:outerShdw blurRad="38100" dist="25400" dir="5400000" algn="ctr" rotWithShape="0">
                  <a:srgbClr val="6E747A">
                    <a:alpha val="43000"/>
                  </a:srgbClr>
                </a:outerShdw>
              </a:effectLst>
              <a:highlight>
                <a:srgbClr val="FFFF00"/>
              </a:highlight>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n w="0"/>
                <a:solidFill>
                  <a:srgbClr val="0070C0"/>
                </a:solidFill>
                <a:effectLst>
                  <a:outerShdw blurRad="38100" dist="25400" dir="5400000" algn="ctr" rotWithShape="0">
                    <a:srgbClr val="6E747A">
                      <a:alpha val="43000"/>
                    </a:srgbClr>
                  </a:outerShdw>
                </a:effectLst>
                <a:highlight>
                  <a:srgbClr val="FF0000"/>
                </a:highlight>
                <a:ea typeface="+mn-lt"/>
                <a:cs typeface="+mn-lt"/>
              </a:rPr>
              <a:t>  </a:t>
            </a:r>
            <a:r>
              <a:rPr lang="en-US" sz="1400" b="1" dirty="0">
                <a:ln w="0"/>
                <a:effectLst>
                  <a:outerShdw blurRad="38100" dist="25400" dir="5400000" algn="ctr" rotWithShape="0">
                    <a:srgbClr val="6E747A">
                      <a:alpha val="43000"/>
                    </a:srgbClr>
                  </a:outerShdw>
                </a:effectLst>
                <a:highlight>
                  <a:srgbClr val="FF0000"/>
                </a:highlight>
                <a:ea typeface="+mn-lt"/>
                <a:cs typeface="+mn-lt"/>
              </a:rPr>
              <a:t>Nominate the next Central Volunteer of the month. Somebody from your club/group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F0"/>
                </a:solidFill>
                <a:effectLst/>
                <a:uLnTx/>
                <a:uFillTx/>
                <a:latin typeface="Calibri" panose="020F0502020204030204"/>
                <a:ea typeface="+mn-ea"/>
                <a:cs typeface="+mn-cs"/>
              </a:rPr>
              <a:t>Please send me some photos of the volunteers that you wish to nominate with a descriptions of the great activities they do so we can tell everyone. catherinrruffley@britishcycling.org.uk</a:t>
            </a:r>
          </a:p>
          <a:p>
            <a:pPr marL="0" indent="0">
              <a:buNone/>
            </a:pPr>
            <a:endParaRPr lang="en-GB" sz="2800" dirty="0">
              <a:solidFill>
                <a:srgbClr val="00B0F0"/>
              </a:solidFill>
              <a:highlight>
                <a:srgbClr val="FFFF00"/>
              </a:highlight>
              <a:latin typeface="Arial" panose="020B0604020202020204" pitchFamily="34" charset="0"/>
              <a:ea typeface="+mn-lt"/>
              <a:cs typeface="Arial" panose="020B0604020202020204" pitchFamily="34" charset="0"/>
            </a:endParaRPr>
          </a:p>
          <a:p>
            <a:pPr marL="0" indent="0">
              <a:buNone/>
            </a:pPr>
            <a:endParaRPr lang="en-GB" dirty="0"/>
          </a:p>
        </p:txBody>
      </p:sp>
      <p:pic>
        <p:nvPicPr>
          <p:cNvPr id="8" name="Picture 7" descr="Logo&#10;&#10;Description automatically generated">
            <a:extLst>
              <a:ext uri="{FF2B5EF4-FFF2-40B4-BE49-F238E27FC236}">
                <a16:creationId xmlns:a16="http://schemas.microsoft.com/office/drawing/2014/main" id="{3792AD8E-720D-71BA-15FD-B9A023E381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1545" y="5745365"/>
            <a:ext cx="1680455" cy="1187495"/>
          </a:xfrm>
          <a:prstGeom prst="rect">
            <a:avLst/>
          </a:prstGeom>
        </p:spPr>
      </p:pic>
      <p:pic>
        <p:nvPicPr>
          <p:cNvPr id="7" name="Picture 6" descr="A picture containing text">
            <a:extLst>
              <a:ext uri="{FF2B5EF4-FFF2-40B4-BE49-F238E27FC236}">
                <a16:creationId xmlns:a16="http://schemas.microsoft.com/office/drawing/2014/main" id="{241FCDC3-C876-684C-853F-926F4CA76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90" y="5745365"/>
            <a:ext cx="1444963" cy="1039966"/>
          </a:xfrm>
          <a:prstGeom prst="rect">
            <a:avLst/>
          </a:prstGeom>
        </p:spPr>
      </p:pic>
      <p:pic>
        <p:nvPicPr>
          <p:cNvPr id="4" name="Picture 3">
            <a:extLst>
              <a:ext uri="{FF2B5EF4-FFF2-40B4-BE49-F238E27FC236}">
                <a16:creationId xmlns:a16="http://schemas.microsoft.com/office/drawing/2014/main" id="{93A37287-916A-4010-ECD0-5DE967487762}"/>
              </a:ext>
            </a:extLst>
          </p:cNvPr>
          <p:cNvPicPr>
            <a:picLocks noChangeAspect="1"/>
          </p:cNvPicPr>
          <p:nvPr/>
        </p:nvPicPr>
        <p:blipFill>
          <a:blip r:embed="rId4"/>
          <a:stretch>
            <a:fillRect/>
          </a:stretch>
        </p:blipFill>
        <p:spPr>
          <a:xfrm>
            <a:off x="317824" y="1530626"/>
            <a:ext cx="5848173" cy="4090092"/>
          </a:xfrm>
          <a:prstGeom prst="rect">
            <a:avLst/>
          </a:prstGeom>
        </p:spPr>
      </p:pic>
    </p:spTree>
    <p:extLst>
      <p:ext uri="{BB962C8B-B14F-4D97-AF65-F5344CB8AC3E}">
        <p14:creationId xmlns:p14="http://schemas.microsoft.com/office/powerpoint/2010/main" val="89861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433917" y="5169962"/>
            <a:ext cx="1122852" cy="1650990"/>
          </a:xfrm>
          <a:prstGeom prst="rect">
            <a:avLst/>
          </a:prstGeom>
        </p:spPr>
      </p:pic>
      <p:sp>
        <p:nvSpPr>
          <p:cNvPr id="13" name="object 13"/>
          <p:cNvSpPr/>
          <p:nvPr/>
        </p:nvSpPr>
        <p:spPr>
          <a:xfrm>
            <a:off x="7620000" y="2299305"/>
            <a:ext cx="1524000" cy="1143000"/>
          </a:xfrm>
          <a:custGeom>
            <a:avLst/>
            <a:gdLst/>
            <a:ahLst/>
            <a:cxnLst/>
            <a:rect l="l" t="t" r="r" b="b"/>
            <a:pathLst>
              <a:path w="2032000" h="1524000">
                <a:moveTo>
                  <a:pt x="2032000" y="0"/>
                </a:moveTo>
                <a:lnTo>
                  <a:pt x="0" y="0"/>
                </a:lnTo>
                <a:lnTo>
                  <a:pt x="0" y="1524000"/>
                </a:lnTo>
                <a:lnTo>
                  <a:pt x="2032000" y="1524000"/>
                </a:lnTo>
                <a:lnTo>
                  <a:pt x="2032000" y="0"/>
                </a:lnTo>
                <a:close/>
              </a:path>
            </a:pathLst>
          </a:custGeom>
          <a:solidFill>
            <a:srgbClr val="E7E7E7"/>
          </a:solidFill>
        </p:spPr>
        <p:txBody>
          <a:bodyPr wrap="square" lIns="0" tIns="0" rIns="0" bIns="0" rtlCol="0"/>
          <a:lstStyle/>
          <a:p>
            <a:endParaRPr sz="1350"/>
          </a:p>
        </p:txBody>
      </p:sp>
      <p:grpSp>
        <p:nvGrpSpPr>
          <p:cNvPr id="2" name="Group 1">
            <a:extLst>
              <a:ext uri="{FF2B5EF4-FFF2-40B4-BE49-F238E27FC236}">
                <a16:creationId xmlns:a16="http://schemas.microsoft.com/office/drawing/2014/main" id="{4F631628-009B-FDC4-70C6-1986DC20D294}"/>
              </a:ext>
            </a:extLst>
          </p:cNvPr>
          <p:cNvGrpSpPr/>
          <p:nvPr/>
        </p:nvGrpSpPr>
        <p:grpSpPr>
          <a:xfrm>
            <a:off x="433917" y="58211"/>
            <a:ext cx="11134306" cy="6794324"/>
            <a:chOff x="444500" y="13304"/>
            <a:chExt cx="11134306" cy="6794324"/>
          </a:xfrm>
        </p:grpSpPr>
        <p:pic>
          <p:nvPicPr>
            <p:cNvPr id="3" name="object 3"/>
            <p:cNvPicPr/>
            <p:nvPr/>
          </p:nvPicPr>
          <p:blipFill>
            <a:blip r:embed="rId4" cstate="print"/>
            <a:stretch>
              <a:fillRect/>
            </a:stretch>
          </p:blipFill>
          <p:spPr>
            <a:xfrm>
              <a:off x="2812441" y="13304"/>
              <a:ext cx="2225225" cy="1412796"/>
            </a:xfrm>
            <a:prstGeom prst="rect">
              <a:avLst/>
            </a:prstGeom>
          </p:spPr>
        </p:pic>
        <p:pic>
          <p:nvPicPr>
            <p:cNvPr id="5" name="object 5"/>
            <p:cNvPicPr/>
            <p:nvPr/>
          </p:nvPicPr>
          <p:blipFill>
            <a:blip r:embed="rId5" cstate="print"/>
            <a:stretch>
              <a:fillRect/>
            </a:stretch>
          </p:blipFill>
          <p:spPr>
            <a:xfrm>
              <a:off x="444500" y="23889"/>
              <a:ext cx="2352405" cy="3037416"/>
            </a:xfrm>
            <a:prstGeom prst="rect">
              <a:avLst/>
            </a:prstGeom>
          </p:spPr>
        </p:pic>
        <p:pic>
          <p:nvPicPr>
            <p:cNvPr id="7" name="object 7"/>
            <p:cNvPicPr/>
            <p:nvPr/>
          </p:nvPicPr>
          <p:blipFill>
            <a:blip r:embed="rId6" cstate="print"/>
            <a:stretch>
              <a:fillRect/>
            </a:stretch>
          </p:blipFill>
          <p:spPr>
            <a:xfrm>
              <a:off x="1522981" y="3061304"/>
              <a:ext cx="1318979" cy="2079537"/>
            </a:xfrm>
            <a:prstGeom prst="rect">
              <a:avLst/>
            </a:prstGeom>
          </p:spPr>
        </p:pic>
        <p:pic>
          <p:nvPicPr>
            <p:cNvPr id="8" name="object 8"/>
            <p:cNvPicPr/>
            <p:nvPr/>
          </p:nvPicPr>
          <p:blipFill>
            <a:blip r:embed="rId7" cstate="print"/>
            <a:stretch>
              <a:fillRect/>
            </a:stretch>
          </p:blipFill>
          <p:spPr>
            <a:xfrm>
              <a:off x="444500" y="3061305"/>
              <a:ext cx="1078481" cy="2063750"/>
            </a:xfrm>
            <a:prstGeom prst="rect">
              <a:avLst/>
            </a:prstGeom>
          </p:spPr>
        </p:pic>
        <p:pic>
          <p:nvPicPr>
            <p:cNvPr id="9" name="object 9"/>
            <p:cNvPicPr/>
            <p:nvPr/>
          </p:nvPicPr>
          <p:blipFill>
            <a:blip r:embed="rId8" cstate="print"/>
            <a:stretch>
              <a:fillRect/>
            </a:stretch>
          </p:blipFill>
          <p:spPr>
            <a:xfrm>
              <a:off x="5027084" y="13305"/>
              <a:ext cx="4477769" cy="1418167"/>
            </a:xfrm>
            <a:prstGeom prst="rect">
              <a:avLst/>
            </a:prstGeom>
          </p:spPr>
        </p:pic>
        <p:pic>
          <p:nvPicPr>
            <p:cNvPr id="10" name="object 10"/>
            <p:cNvPicPr/>
            <p:nvPr/>
          </p:nvPicPr>
          <p:blipFill>
            <a:blip r:embed="rId9" cstate="print"/>
            <a:stretch>
              <a:fillRect/>
            </a:stretch>
          </p:blipFill>
          <p:spPr>
            <a:xfrm>
              <a:off x="1567352" y="5139339"/>
              <a:ext cx="1245089" cy="1668289"/>
            </a:xfrm>
            <a:prstGeom prst="rect">
              <a:avLst/>
            </a:prstGeom>
          </p:spPr>
        </p:pic>
        <p:pic>
          <p:nvPicPr>
            <p:cNvPr id="11" name="object 11"/>
            <p:cNvPicPr/>
            <p:nvPr/>
          </p:nvPicPr>
          <p:blipFill>
            <a:blip r:embed="rId10" cstate="print"/>
            <a:stretch>
              <a:fillRect/>
            </a:stretch>
          </p:blipFill>
          <p:spPr>
            <a:xfrm>
              <a:off x="9483696" y="13305"/>
              <a:ext cx="2095110" cy="1418167"/>
            </a:xfrm>
            <a:prstGeom prst="rect">
              <a:avLst/>
            </a:prstGeom>
          </p:spPr>
        </p:pic>
        <p:pic>
          <p:nvPicPr>
            <p:cNvPr id="14" name="object 14"/>
            <p:cNvPicPr/>
            <p:nvPr/>
          </p:nvPicPr>
          <p:blipFill>
            <a:blip r:embed="rId11" cstate="print"/>
            <a:stretch>
              <a:fillRect/>
            </a:stretch>
          </p:blipFill>
          <p:spPr>
            <a:xfrm>
              <a:off x="6225295" y="5103882"/>
              <a:ext cx="4296833" cy="1650999"/>
            </a:xfrm>
            <a:prstGeom prst="rect">
              <a:avLst/>
            </a:prstGeom>
          </p:spPr>
        </p:pic>
      </p:grpSp>
      <p:sp>
        <p:nvSpPr>
          <p:cNvPr id="25" name="object 25"/>
          <p:cNvSpPr txBox="1">
            <a:spLocks noGrp="1"/>
          </p:cNvSpPr>
          <p:nvPr>
            <p:ph type="title"/>
          </p:nvPr>
        </p:nvSpPr>
        <p:spPr>
          <a:xfrm rot="-10800000" flipV="1">
            <a:off x="2786321" y="1618708"/>
            <a:ext cx="7431104" cy="3919822"/>
          </a:xfrm>
          <a:prstGeom prst="rect">
            <a:avLst/>
          </a:prstGeom>
        </p:spPr>
        <p:txBody>
          <a:bodyPr vert="horz" wrap="square" lIns="0" tIns="10953" rIns="0" bIns="0" rtlCol="0" anchor="ctr">
            <a:spAutoFit/>
          </a:bodyPr>
          <a:lstStyle/>
          <a:p>
            <a:pPr marL="352425" indent="-342900" algn="ctr">
              <a:lnSpc>
                <a:spcPct val="100000"/>
              </a:lnSpc>
              <a:spcBef>
                <a:spcPts val="86"/>
              </a:spcBef>
              <a:buFont typeface="Arial"/>
              <a:buChar char="•"/>
            </a:pPr>
            <a:r>
              <a:rPr lang="en-GB" sz="2400" b="1" spc="-4" dirty="0">
                <a:latin typeface="SofiaPro-ExtraLightitalic"/>
                <a:cs typeface="SofiaPro-ExtraLightitalic"/>
              </a:rPr>
              <a:t>Central Event News </a:t>
            </a:r>
            <a:br>
              <a:rPr lang="en-GB" sz="2000" b="1" spc="-4" dirty="0">
                <a:latin typeface="SofiaPro-ExtraLightitalic"/>
                <a:cs typeface="SofiaPro-ExtraLightitalic"/>
              </a:rPr>
            </a:br>
            <a:br>
              <a:rPr lang="en-GB" sz="2000" b="1" spc="-4" dirty="0">
                <a:latin typeface="SofiaPro-ExtraLightitalic"/>
                <a:cs typeface="SofiaPro-ExtraLightitalic"/>
              </a:rPr>
            </a:br>
            <a:r>
              <a:rPr lang="en-GB" sz="2000" b="1" spc="-4" dirty="0">
                <a:latin typeface="SofiaPro-ExtraLightitalic"/>
                <a:cs typeface="SofiaPro-ExtraLightitalic"/>
              </a:rPr>
              <a:t>Racing at Dalton Barracks is back for 2023 with</a:t>
            </a:r>
            <a:br>
              <a:rPr lang="en-GB" sz="2000" b="1" spc="-4" dirty="0">
                <a:latin typeface="SofiaPro-ExtraLightitalic"/>
                <a:cs typeface="SofiaPro-ExtraLightitalic"/>
              </a:rPr>
            </a:br>
            <a:r>
              <a:rPr lang="en-GB" sz="2000" b="1" spc="-4" dirty="0">
                <a:latin typeface="SofiaPro-ExtraLightitalic"/>
                <a:cs typeface="SofiaPro-ExtraLightitalic"/>
              </a:rPr>
              <a:t>ART Winter Crit Series 2023 </a:t>
            </a:r>
            <a:br>
              <a:rPr lang="en-GB" sz="2000" b="1" spc="-4" dirty="0">
                <a:latin typeface="SofiaPro-ExtraLightitalic"/>
                <a:cs typeface="SofiaPro-ExtraLightitalic"/>
              </a:rPr>
            </a:br>
            <a:r>
              <a:rPr lang="en-GB" sz="2000" dirty="0">
                <a:hlinkClick r:id="rId12"/>
              </a:rPr>
              <a:t>Use this link for more details of the first event in the series</a:t>
            </a:r>
            <a:br>
              <a:rPr lang="en-GB" sz="2000" dirty="0"/>
            </a:br>
            <a:br>
              <a:rPr lang="en-GB" sz="2000" dirty="0"/>
            </a:br>
            <a:r>
              <a:rPr lang="en-GB" sz="2000" b="1" dirty="0">
                <a:latin typeface="SofiaPro-ExtraLightitalic"/>
              </a:rPr>
              <a:t>The winter circuit series at Hillingdon</a:t>
            </a:r>
            <a:br>
              <a:rPr lang="en-GB" sz="2000" dirty="0"/>
            </a:br>
            <a:r>
              <a:rPr lang="en-GB" sz="2000" dirty="0"/>
              <a:t> </a:t>
            </a:r>
            <a:r>
              <a:rPr lang="en-GB" sz="2000" dirty="0">
                <a:hlinkClick r:id="rId13"/>
              </a:rPr>
              <a:t>Use this link for the first event in February</a:t>
            </a:r>
            <a:r>
              <a:rPr lang="en-GB" sz="2000" dirty="0"/>
              <a:t> </a:t>
            </a:r>
            <a:br>
              <a:rPr lang="en-GB" sz="1800" spc="-4" dirty="0">
                <a:latin typeface="Calibri"/>
                <a:cs typeface="SofiaPro-ExtraLightitalic"/>
              </a:rPr>
            </a:br>
            <a:br>
              <a:rPr lang="en-GB" sz="1800" spc="-4" dirty="0">
                <a:latin typeface="Calibri Light"/>
                <a:cs typeface="Calibri Light"/>
              </a:rPr>
            </a:br>
            <a:r>
              <a:rPr lang="en-GB" sz="1800" spc="-4" dirty="0">
                <a:latin typeface="Calibri"/>
                <a:cs typeface="Calibri Light"/>
              </a:rPr>
              <a:t>Pre entering events helps the event organisers and stop events being cancelled </a:t>
            </a:r>
            <a:r>
              <a:rPr lang="en-GB" sz="1800" spc="-4" dirty="0">
                <a:latin typeface="Calibri Light"/>
                <a:cs typeface="Calibri Light"/>
                <a:hlinkClick r:id="rId14"/>
              </a:rPr>
              <a:t>https</a:t>
            </a:r>
            <a:r>
              <a:rPr lang="en-GB" sz="1800" spc="-4" dirty="0">
                <a:ea typeface="+mj-lt"/>
                <a:cs typeface="+mj-lt"/>
                <a:hlinkClick r:id="rId14"/>
              </a:rPr>
              <a:t>://bit.ly/3wYTpLH</a:t>
            </a:r>
            <a:r>
              <a:rPr lang="en-GB" sz="1800" spc="-4" dirty="0">
                <a:ea typeface="+mj-lt"/>
                <a:cs typeface="+mj-lt"/>
              </a:rPr>
              <a:t> </a:t>
            </a:r>
            <a:br>
              <a:rPr lang="en-GB" sz="1800" i="1" spc="-4" dirty="0">
                <a:latin typeface="SofiaPro-ExtraLightitalic"/>
                <a:cs typeface="SofiaPro-ExtraLightitalic"/>
              </a:rPr>
            </a:br>
            <a:br>
              <a:rPr lang="en-GB" sz="1800" i="1" spc="-4" dirty="0">
                <a:latin typeface="SofiaPro-ExtraLightitalic"/>
                <a:cs typeface="SofiaPro-ExtraLightitalic"/>
              </a:rPr>
            </a:br>
            <a:endParaRPr lang="en-US" sz="1800" dirty="0">
              <a:latin typeface="SofiaPro-ExtraLightitalic"/>
              <a:cs typeface="SofiaPro-ExtraLightitalic"/>
            </a:endParaRPr>
          </a:p>
        </p:txBody>
      </p:sp>
      <p:pic>
        <p:nvPicPr>
          <p:cNvPr id="16" name="Picture 15" descr="Logo&#10;&#10;Description automatically generated">
            <a:extLst>
              <a:ext uri="{FF2B5EF4-FFF2-40B4-BE49-F238E27FC236}">
                <a16:creationId xmlns:a16="http://schemas.microsoft.com/office/drawing/2014/main" id="{662998A5-C129-45B4-8652-6813AF62A7F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511545" y="5745365"/>
            <a:ext cx="1680455" cy="1187495"/>
          </a:xfrm>
          <a:prstGeom prst="rect">
            <a:avLst/>
          </a:prstGeom>
        </p:spPr>
      </p:pic>
      <p:sp>
        <p:nvSpPr>
          <p:cNvPr id="6" name="TextBox 5">
            <a:extLst>
              <a:ext uri="{FF2B5EF4-FFF2-40B4-BE49-F238E27FC236}">
                <a16:creationId xmlns:a16="http://schemas.microsoft.com/office/drawing/2014/main" id="{2FCF44F7-CAD1-ADB0-FCDB-AF18EF7E5527}"/>
              </a:ext>
            </a:extLst>
          </p:cNvPr>
          <p:cNvSpPr txBox="1"/>
          <p:nvPr/>
        </p:nvSpPr>
        <p:spPr>
          <a:xfrm rot="1963724">
            <a:off x="9083398" y="1515765"/>
            <a:ext cx="2867710" cy="1323439"/>
          </a:xfrm>
          <a:prstGeom prst="rect">
            <a:avLst/>
          </a:prstGeom>
          <a:solidFill>
            <a:srgbClr val="FFFF00"/>
          </a:solidFill>
        </p:spPr>
        <p:txBody>
          <a:bodyPr wrap="square" rtlCol="0">
            <a:spAutoFit/>
          </a:bodyPr>
          <a:lstStyle/>
          <a:p>
            <a:pPr algn="ctr"/>
            <a:r>
              <a:rPr lang="en-GB" sz="1600" dirty="0"/>
              <a:t>If you are a coach that would be interested in delivering coaching at these events please email catherineruffley@britishcycling.org.uk</a:t>
            </a:r>
          </a:p>
        </p:txBody>
      </p:sp>
      <p:sp>
        <p:nvSpPr>
          <p:cNvPr id="12" name="TextBox 11">
            <a:extLst>
              <a:ext uri="{FF2B5EF4-FFF2-40B4-BE49-F238E27FC236}">
                <a16:creationId xmlns:a16="http://schemas.microsoft.com/office/drawing/2014/main" id="{E7F693F6-E4D7-6EE9-8BC1-9488202595CD}"/>
              </a:ext>
            </a:extLst>
          </p:cNvPr>
          <p:cNvSpPr txBox="1"/>
          <p:nvPr/>
        </p:nvSpPr>
        <p:spPr>
          <a:xfrm rot="2087468">
            <a:off x="10080923" y="3658942"/>
            <a:ext cx="1739278" cy="1200329"/>
          </a:xfrm>
          <a:prstGeom prst="rect">
            <a:avLst/>
          </a:prstGeom>
          <a:solidFill>
            <a:schemeClr val="accent1">
              <a:lumMod val="60000"/>
              <a:lumOff val="40000"/>
            </a:schemeClr>
          </a:solidFill>
        </p:spPr>
        <p:txBody>
          <a:bodyPr wrap="square" rtlCol="0">
            <a:spAutoFit/>
          </a:bodyPr>
          <a:lstStyle/>
          <a:p>
            <a:pPr algn="ctr"/>
            <a:r>
              <a:rPr lang="en-GB" dirty="0">
                <a:hlinkClick r:id="rId16"/>
              </a:rPr>
              <a:t>Upcoming Central Road Events - British Cycling</a:t>
            </a:r>
            <a:endParaRPr lang="en-GB" dirty="0"/>
          </a:p>
        </p:txBody>
      </p:sp>
      <p:pic>
        <p:nvPicPr>
          <p:cNvPr id="17" name="Picture 16" descr="A picture containing text">
            <a:extLst>
              <a:ext uri="{FF2B5EF4-FFF2-40B4-BE49-F238E27FC236}">
                <a16:creationId xmlns:a16="http://schemas.microsoft.com/office/drawing/2014/main" id="{838C0892-4E03-5137-45EE-B575CE38B7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81285" y="5546774"/>
            <a:ext cx="1614715" cy="1162140"/>
          </a:xfrm>
          <a:prstGeom prst="rect">
            <a:avLst/>
          </a:prstGeom>
        </p:spPr>
      </p:pic>
    </p:spTree>
    <p:extLst>
      <p:ext uri="{BB962C8B-B14F-4D97-AF65-F5344CB8AC3E}">
        <p14:creationId xmlns:p14="http://schemas.microsoft.com/office/powerpoint/2010/main" val="559815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E219E6EA1E04DA7E22ADD70F8FBEE" ma:contentTypeVersion="10" ma:contentTypeDescription="Create a new document." ma:contentTypeScope="" ma:versionID="556cf8b0025f4014391e940f31f80d4a">
  <xsd:schema xmlns:xsd="http://www.w3.org/2001/XMLSchema" xmlns:xs="http://www.w3.org/2001/XMLSchema" xmlns:p="http://schemas.microsoft.com/office/2006/metadata/properties" xmlns:ns2="3d2e59c9-4a7e-4977-b88d-7b61da190873" xmlns:ns3="99f82918-ba90-4d1b-998e-cdc6830937eb" targetNamespace="http://schemas.microsoft.com/office/2006/metadata/properties" ma:root="true" ma:fieldsID="03ca586383e9f48146141b591d2a0d4f" ns2:_="" ns3:_="">
    <xsd:import namespace="3d2e59c9-4a7e-4977-b88d-7b61da190873"/>
    <xsd:import namespace="99f82918-ba90-4d1b-998e-cdc6830937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e59c9-4a7e-4977-b88d-7b61da1908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f82918-ba90-4d1b-998e-cdc6830937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2e59c9-4a7e-4977-b88d-7b61da190873">
      <UserInfo>
        <DisplayName>Toby Turner</DisplayName>
        <AccountId>28</AccountId>
        <AccountType/>
      </UserInfo>
      <UserInfo>
        <DisplayName>Mark Doel</DisplayName>
        <AccountId>18</AccountId>
        <AccountType/>
      </UserInfo>
    </SharedWithUsers>
  </documentManagement>
</p:properties>
</file>

<file path=customXml/itemProps1.xml><?xml version="1.0" encoding="utf-8"?>
<ds:datastoreItem xmlns:ds="http://schemas.openxmlformats.org/officeDocument/2006/customXml" ds:itemID="{FA978FCD-8D26-430F-93E4-54803002912F}">
  <ds:schemaRefs>
    <ds:schemaRef ds:uri="3d2e59c9-4a7e-4977-b88d-7b61da190873"/>
    <ds:schemaRef ds:uri="99f82918-ba90-4d1b-998e-cdc6830937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DE4BC5-0306-4753-AB0C-07D93C4E9B15}">
  <ds:schemaRefs>
    <ds:schemaRef ds:uri="http://schemas.microsoft.com/sharepoint/v3/contenttype/forms"/>
  </ds:schemaRefs>
</ds:datastoreItem>
</file>

<file path=customXml/itemProps3.xml><?xml version="1.0" encoding="utf-8"?>
<ds:datastoreItem xmlns:ds="http://schemas.openxmlformats.org/officeDocument/2006/customXml" ds:itemID="{E24FD204-AC1D-4ECE-9114-8A615FF1672D}">
  <ds:schemaRefs>
    <ds:schemaRef ds:uri="3d2e59c9-4a7e-4977-b88d-7b61da190873"/>
    <ds:schemaRef ds:uri="49d224ec-a4ba-42ac-8229-393d69998f25"/>
    <ds:schemaRef ds:uri="9dfa6555-856b-43e6-bf6c-31de6b881b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6966</TotalTime>
  <Words>449</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Black</vt:lpstr>
      <vt:lpstr>Calibri</vt:lpstr>
      <vt:lpstr>Calibri Light</vt:lpstr>
      <vt:lpstr>SofiaPro-ExtraLightitalic</vt:lpstr>
      <vt:lpstr>TrebuchetMS</vt:lpstr>
      <vt:lpstr>Office Theme</vt:lpstr>
      <vt:lpstr>Club News January 2023</vt:lpstr>
      <vt:lpstr>Central Region Volunteer of the Month</vt:lpstr>
      <vt:lpstr>Central Event News   Racing at Dalton Barracks is back for 2023 with ART Winter Crit Series 2023  Use this link for more details of the first event in the series  The winter circuit series at Hillingdon  Use this link for the first event in February   Pre entering events helps the event organisers and stop events being cancelled https://bit.ly/3wYTpLH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Region - February 2022</dc:title>
  <dc:creator>Catherine Ruffley</dc:creator>
  <cp:lastModifiedBy>Catherine Ruffley</cp:lastModifiedBy>
  <cp:revision>65</cp:revision>
  <dcterms:created xsi:type="dcterms:W3CDTF">2022-02-01T14:54:04Z</dcterms:created>
  <dcterms:modified xsi:type="dcterms:W3CDTF">2023-01-25T12:49:58Z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0x010100970E219E6EA1E04DA7E22ADD70F8FBEE</vt:lpwstr>
  </property>
</Properties>
</file>