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4" r:id="rId6"/>
    <p:sldId id="257" r:id="rId7"/>
  </p:sldIdLst>
  <p:sldSz cx="12192000" cy="6858000"/>
  <p:notesSz cx="6858000" cy="952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CA042-7E7D-4A50-8F2E-ABB70C21C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160317-2206-4AD9-B7E6-4821375D0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A31813-23AF-444C-8B09-5D68477E0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F9E6-5982-48DA-B0FF-3B0B3A2DE24F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1DA77-D2D7-433C-B543-723C28801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CDD2B-475C-47EF-B02B-CDA5C66CC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D081-0C59-402D-9149-CC1DF265D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999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9AA40-E805-44E9-A193-666AD6FAB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459E6A-825A-4D2F-B714-A53035CEDD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B892DC-E19E-427F-ABAE-3DA21552E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F9E6-5982-48DA-B0FF-3B0B3A2DE24F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3E3CE-0321-4F61-8A5A-43828797D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03DEED-CB65-47CC-9D2C-534930CE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D081-0C59-402D-9149-CC1DF265D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632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5D0252-B631-45D8-AD62-F014E983B6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B3D55F-33CE-4829-876B-5A3A381472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7D88D-729F-49A2-AF30-E28E53A4D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F9E6-5982-48DA-B0FF-3B0B3A2DE24F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1626B-5629-4E39-8501-9B879B0EF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5809EF-EA87-4BB4-AE25-5E633FD5F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D081-0C59-402D-9149-CC1DF265D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560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8303-CAF4-434D-8216-F7337083C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D0E0C-14E3-44A8-AA1D-1AC717F5D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4569D-FD40-4905-8DD4-C68593198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F9E6-5982-48DA-B0FF-3B0B3A2DE24F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CD1BB-DA13-4891-BB15-954EDAE6C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0EB15-083C-4CE8-92D0-8B41A2BD7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D081-0C59-402D-9149-CC1DF265D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0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6DECF-F728-4F5D-AB92-B9351DF9F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A0BE50-339D-4AA9-837F-A9E481646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DABB1-C778-4576-B272-DE7629CD7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F9E6-5982-48DA-B0FF-3B0B3A2DE24F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A5C15-673D-4B4F-9EE2-B456BE5A2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2C2801-E4FA-4A4B-AE98-E577BDD5E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D081-0C59-402D-9149-CC1DF265D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351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F8D31-8699-4F71-89A7-B0005C97A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5A990-7941-4B24-98D6-976DC53C09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ED269B-36B5-4518-9854-214B2034C9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DEF9F3-31DF-4F51-B7AB-0C5E2ED3C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F9E6-5982-48DA-B0FF-3B0B3A2DE24F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247DA-BE7E-4465-9871-6AA8ED98E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7167F2-D982-47A1-9583-63582175C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D081-0C59-402D-9149-CC1DF265D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717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9503D-51D7-491A-AF91-51B88C8E4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E93C03-2A1A-4ADF-ADB8-993DD20E3C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D121A2-C4AF-46BD-A684-0A3EC1ABA1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3224ED-E90E-4A41-B306-2DB0707946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EC6A0E-B9B5-46E1-B6CE-9508B7BFB2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7FE3C8-12F1-4FED-9BAD-1DB5662AE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F9E6-5982-48DA-B0FF-3B0B3A2DE24F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9CE940-51FC-49C6-9704-200F899BC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99FA0D-7933-448F-9880-0B31F754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D081-0C59-402D-9149-CC1DF265D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869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96D27-7909-403E-84BE-B51FB455D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1A959C-57BE-490F-A43C-2EF9D9415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F9E6-5982-48DA-B0FF-3B0B3A2DE24F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6F211E-0E29-44C7-98B7-9C62085F0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89218A-1B73-4B92-B88E-3E38E25E7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D081-0C59-402D-9149-CC1DF265D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156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C16CB7-A6F7-4B99-8AA4-6BC77CCFA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F9E6-5982-48DA-B0FF-3B0B3A2DE24F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4A8375-2768-4310-9DBA-C3EF4450B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A72654-E77C-4AE8-BF66-31AE73B26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D081-0C59-402D-9149-CC1DF265D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78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65839-82FC-4EDD-83F2-794C34BD1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10122-1652-4FE5-B7A4-8FD606FDD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2A79B8-2198-4781-A0A7-9C2FA915F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7622AF-9139-4558-90CB-DF1000975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F9E6-5982-48DA-B0FF-3B0B3A2DE24F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A97D18-B260-4287-ACE8-7520B3E4F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24F0DE-FEE9-40F7-86D7-89E60481F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D081-0C59-402D-9149-CC1DF265D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350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2CCDE-DCEA-403E-A2E3-0115FD6FE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031C4E-7E21-4AC6-B982-3572BEC0E2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4D14FC-B7A4-4741-B6DA-7515593210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8C96B4-D652-44B0-8B2F-6151DD28C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F9E6-5982-48DA-B0FF-3B0B3A2DE24F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558B09-C067-4FF9-BF88-F7A6F1365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D98A8F-EBC9-45B9-AF1E-67ED238FE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D081-0C59-402D-9149-CC1DF265D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761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35EA74-EADA-46BB-876C-F12C41FCD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8FDEC8-08AA-404F-88B9-75377EC32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B3EF9-B236-4EC6-8B1F-9789726D12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5F9E6-5982-48DA-B0FF-3B0B3A2DE24F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293C2A-8A27-4712-AD51-66C5F5A3B8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18D08-32FD-4E89-A94D-AEA2BDEF81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4D081-0C59-402D-9149-CC1DF265D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062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0AE1E-CE83-4620-A703-4F5D2F60C8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SWCC Ride Data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C72FCF-060C-404B-B312-3D4E47BD86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 descr="A group of people standing in front of a large sign&#10;&#10;Description automatically generated with low confidence">
            <a:extLst>
              <a:ext uri="{FF2B5EF4-FFF2-40B4-BE49-F238E27FC236}">
                <a16:creationId xmlns:a16="http://schemas.microsoft.com/office/drawing/2014/main" id="{0B613991-391C-442B-8875-A8613887BE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11217"/>
            <a:ext cx="12192000" cy="36355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D842CE0-6B5C-4482-BECB-A48574163FE2}"/>
              </a:ext>
            </a:extLst>
          </p:cNvPr>
          <p:cNvSpPr txBox="1"/>
          <p:nvPr/>
        </p:nvSpPr>
        <p:spPr>
          <a:xfrm>
            <a:off x="2383604" y="5650787"/>
            <a:ext cx="72330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RIDE DATA UPDATE: APRIL – AUGUST 2021</a:t>
            </a:r>
          </a:p>
        </p:txBody>
      </p:sp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39A02839-F5F6-4B2C-A227-71225484C3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87075" y="5764613"/>
            <a:ext cx="1304925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239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88634CEF-1CED-4A69-8047-14CF75BD3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SWCC RIDE DATA: APRIL-AUGUST 2021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5E44DF5-1E50-497B-BB20-D04BF8E02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RIDERS – 77</a:t>
            </a:r>
          </a:p>
          <a:p>
            <a:r>
              <a:rPr lang="en-GB" dirty="0"/>
              <a:t>RIDES – 87</a:t>
            </a:r>
          </a:p>
          <a:p>
            <a:r>
              <a:rPr lang="en-GB" dirty="0"/>
              <a:t>RIDERS – 823</a:t>
            </a:r>
          </a:p>
          <a:p>
            <a:r>
              <a:rPr lang="en-GB" dirty="0"/>
              <a:t>MILES – 4048</a:t>
            </a:r>
          </a:p>
          <a:p>
            <a:r>
              <a:rPr lang="en-GB" dirty="0"/>
              <a:t>CAFES - 37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F68C05CA-EDBD-44B3-980A-3B9A4DDBEB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7075" y="5764613"/>
            <a:ext cx="1304925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663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9D20D-F43C-4AE8-B100-4A86E3C4F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SWCC RIDE DATA: APRIL-AUGUST 2021</a:t>
            </a: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ECDF44A-0F5E-48A5-807F-2FB4662909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3592601"/>
              </p:ext>
            </p:extLst>
          </p:nvPr>
        </p:nvGraphicFramePr>
        <p:xfrm>
          <a:off x="2504661" y="2170706"/>
          <a:ext cx="7291346" cy="3753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8852">
                  <a:extLst>
                    <a:ext uri="{9D8B030D-6E8A-4147-A177-3AD203B41FA5}">
                      <a16:colId xmlns:a16="http://schemas.microsoft.com/office/drawing/2014/main" val="2317836331"/>
                    </a:ext>
                  </a:extLst>
                </a:gridCol>
                <a:gridCol w="1846821">
                  <a:extLst>
                    <a:ext uri="{9D8B030D-6E8A-4147-A177-3AD203B41FA5}">
                      <a16:colId xmlns:a16="http://schemas.microsoft.com/office/drawing/2014/main" val="4163737812"/>
                    </a:ext>
                  </a:extLst>
                </a:gridCol>
                <a:gridCol w="1846821">
                  <a:extLst>
                    <a:ext uri="{9D8B030D-6E8A-4147-A177-3AD203B41FA5}">
                      <a16:colId xmlns:a16="http://schemas.microsoft.com/office/drawing/2014/main" val="4046423529"/>
                    </a:ext>
                  </a:extLst>
                </a:gridCol>
                <a:gridCol w="1798852">
                  <a:extLst>
                    <a:ext uri="{9D8B030D-6E8A-4147-A177-3AD203B41FA5}">
                      <a16:colId xmlns:a16="http://schemas.microsoft.com/office/drawing/2014/main" val="3268811968"/>
                    </a:ext>
                  </a:extLst>
                </a:gridCol>
              </a:tblGrid>
              <a:tr h="536145"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u="none" strike="noStrike" dirty="0">
                          <a:effectLst/>
                        </a:rPr>
                        <a:t> </a:t>
                      </a:r>
                      <a:endParaRPr lang="en-GB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u="none" strike="noStrike">
                          <a:effectLst/>
                        </a:rPr>
                        <a:t>RIDES</a:t>
                      </a:r>
                      <a:endParaRPr lang="en-GB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u="none" strike="noStrike">
                          <a:effectLst/>
                        </a:rPr>
                        <a:t>RIDERS</a:t>
                      </a:r>
                      <a:endParaRPr lang="en-GB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u="none" strike="noStrike">
                          <a:effectLst/>
                        </a:rPr>
                        <a:t>MILES</a:t>
                      </a:r>
                      <a:endParaRPr lang="en-GB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21778758"/>
                  </a:ext>
                </a:extLst>
              </a:tr>
              <a:tr h="536145"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u="none" strike="noStrike">
                          <a:effectLst/>
                        </a:rPr>
                        <a:t>A</a:t>
                      </a:r>
                      <a:endParaRPr lang="en-GB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u="none" strike="noStrike">
                          <a:effectLst/>
                        </a:rPr>
                        <a:t>19</a:t>
                      </a:r>
                      <a:endParaRPr lang="en-GB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u="none" strike="noStrike">
                          <a:effectLst/>
                        </a:rPr>
                        <a:t>94</a:t>
                      </a:r>
                      <a:endParaRPr lang="en-GB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u="none" strike="noStrike" dirty="0">
                          <a:effectLst/>
                        </a:rPr>
                        <a:t>1111</a:t>
                      </a:r>
                      <a:endParaRPr lang="en-GB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27722814"/>
                  </a:ext>
                </a:extLst>
              </a:tr>
              <a:tr h="536145"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u="none" strike="noStrike">
                          <a:effectLst/>
                        </a:rPr>
                        <a:t>B</a:t>
                      </a:r>
                      <a:endParaRPr lang="en-GB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u="none" strike="noStrike">
                          <a:effectLst/>
                        </a:rPr>
                        <a:t>21</a:t>
                      </a:r>
                      <a:endParaRPr lang="en-GB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u="none" strike="noStrike">
                          <a:effectLst/>
                        </a:rPr>
                        <a:t>214</a:t>
                      </a:r>
                      <a:endParaRPr lang="en-GB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u="none" strike="noStrike">
                          <a:effectLst/>
                        </a:rPr>
                        <a:t>1116</a:t>
                      </a:r>
                      <a:endParaRPr lang="en-GB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17013389"/>
                  </a:ext>
                </a:extLst>
              </a:tr>
              <a:tr h="536145"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u="none" strike="noStrike">
                          <a:effectLst/>
                        </a:rPr>
                        <a:t>C</a:t>
                      </a:r>
                      <a:endParaRPr lang="en-GB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u="none" strike="noStrike">
                          <a:effectLst/>
                        </a:rPr>
                        <a:t>21</a:t>
                      </a:r>
                      <a:endParaRPr lang="en-GB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u="none" strike="noStrike">
                          <a:effectLst/>
                        </a:rPr>
                        <a:t>223</a:t>
                      </a:r>
                      <a:endParaRPr lang="en-GB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u="none" strike="noStrike">
                          <a:effectLst/>
                        </a:rPr>
                        <a:t>778</a:t>
                      </a:r>
                      <a:endParaRPr lang="en-GB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67960762"/>
                  </a:ext>
                </a:extLst>
              </a:tr>
              <a:tr h="536145"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u="none" strike="noStrike">
                          <a:effectLst/>
                        </a:rPr>
                        <a:t>L</a:t>
                      </a:r>
                      <a:endParaRPr lang="en-GB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u="none" strike="noStrike">
                          <a:effectLst/>
                        </a:rPr>
                        <a:t>6</a:t>
                      </a:r>
                      <a:endParaRPr lang="en-GB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u="none" strike="noStrike">
                          <a:effectLst/>
                        </a:rPr>
                        <a:t>28</a:t>
                      </a:r>
                      <a:endParaRPr lang="en-GB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u="none" strike="noStrike" dirty="0">
                          <a:effectLst/>
                        </a:rPr>
                        <a:t>147</a:t>
                      </a:r>
                      <a:endParaRPr lang="en-GB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32544449"/>
                  </a:ext>
                </a:extLst>
              </a:tr>
              <a:tr h="536145"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u="none" strike="noStrike">
                          <a:effectLst/>
                        </a:rPr>
                        <a:t>MW</a:t>
                      </a:r>
                      <a:endParaRPr lang="en-GB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u="none" strike="noStrike" dirty="0">
                          <a:effectLst/>
                        </a:rPr>
                        <a:t>253</a:t>
                      </a:r>
                      <a:endParaRPr lang="en-GB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u="none" strike="noStrike" dirty="0">
                          <a:effectLst/>
                        </a:rPr>
                        <a:t>896</a:t>
                      </a:r>
                      <a:endParaRPr lang="en-GB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92626678"/>
                  </a:ext>
                </a:extLst>
              </a:tr>
              <a:tr h="536145"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u="none" strike="noStrike">
                          <a:effectLst/>
                        </a:rPr>
                        <a:t>TOTAL</a:t>
                      </a:r>
                      <a:endParaRPr lang="en-GB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u="none" strike="noStrike" dirty="0">
                          <a:effectLst/>
                        </a:rPr>
                        <a:t>87</a:t>
                      </a:r>
                      <a:endParaRPr lang="en-GB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18278721"/>
                  </a:ext>
                </a:extLst>
              </a:tr>
            </a:tbl>
          </a:graphicData>
        </a:graphic>
      </p:graphicFrame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F68C05CA-EDBD-44B3-980A-3B9A4DDBEB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7075" y="5764613"/>
            <a:ext cx="1304925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576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20054-183A-4E28-9D3B-D10708C43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few new faces leading rides….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57884-654C-4180-A4C0-32768D05B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Glynnis</a:t>
            </a:r>
          </a:p>
          <a:p>
            <a:r>
              <a:rPr lang="en-GB" dirty="0"/>
              <a:t>David B</a:t>
            </a:r>
          </a:p>
          <a:p>
            <a:r>
              <a:rPr lang="en-GB" dirty="0"/>
              <a:t>Lizzie T</a:t>
            </a:r>
          </a:p>
          <a:p>
            <a:r>
              <a:rPr lang="en-GB" dirty="0"/>
              <a:t>Stuart Mc</a:t>
            </a:r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F68C05CA-EDBD-44B3-980A-3B9A4DDBEB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7075" y="5764613"/>
            <a:ext cx="1304925" cy="10953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5BC557F-5D4C-457C-9116-042079D40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0850" y="2437610"/>
            <a:ext cx="5169398" cy="2057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491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360A562E-E689-4E11-90D6-32006C4144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68522" y="5762625"/>
            <a:ext cx="1304925" cy="109537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9CF6F38-C413-4AB9-932D-42DDB285DD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0608" y="636104"/>
            <a:ext cx="9287671" cy="5255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782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C1FAC-BAF9-4AA1-8C1E-8F814258B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360A562E-E689-4E11-90D6-32006C4144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68522" y="5762625"/>
            <a:ext cx="1304925" cy="1095375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CDA13BD-16E2-4ECA-B454-C008C6144E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06639" y="565079"/>
            <a:ext cx="10073001" cy="608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06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80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SWCC Ride Data</vt:lpstr>
      <vt:lpstr>SWCC RIDE DATA: APRIL-AUGUST 2021</vt:lpstr>
      <vt:lpstr>SWCC RIDE DATA: APRIL-AUGUST 2021</vt:lpstr>
      <vt:lpstr>A few new faces leading rides….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SWCC Ride Data</dc:title>
  <dc:creator>Niall Brash</dc:creator>
  <cp:lastModifiedBy>Niall Brash</cp:lastModifiedBy>
  <cp:revision>11</cp:revision>
  <cp:lastPrinted>2021-08-26T13:33:15Z</cp:lastPrinted>
  <dcterms:created xsi:type="dcterms:W3CDTF">2021-08-23T07:50:27Z</dcterms:created>
  <dcterms:modified xsi:type="dcterms:W3CDTF">2021-08-26T13:34:52Z</dcterms:modified>
</cp:coreProperties>
</file>